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1073" r:id="rId2"/>
    <p:sldId id="1075" r:id="rId3"/>
    <p:sldId id="269" r:id="rId4"/>
    <p:sldId id="1076" r:id="rId5"/>
    <p:sldId id="1077" r:id="rId6"/>
    <p:sldId id="274" r:id="rId7"/>
    <p:sldId id="275" r:id="rId8"/>
    <p:sldId id="1078" r:id="rId9"/>
    <p:sldId id="278" r:id="rId10"/>
    <p:sldId id="1079" r:id="rId11"/>
    <p:sldId id="108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e L" initials="eL" lastIdx="1" clrIdx="0">
    <p:extLst>
      <p:ext uri="{19B8F6BF-5375-455C-9EA6-DF929625EA0E}">
        <p15:presenceInfo xmlns:p15="http://schemas.microsoft.com/office/powerpoint/2012/main" userId="b7fb633e5a4b5a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88706" autoAdjust="0"/>
  </p:normalViewPr>
  <p:slideViewPr>
    <p:cSldViewPr snapToGrid="0">
      <p:cViewPr varScale="1">
        <p:scale>
          <a:sx n="91" d="100"/>
          <a:sy n="91" d="100"/>
        </p:scale>
        <p:origin x="197"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ED240-33C2-45C8-9017-6B7AE51B2A4F}" type="datetimeFigureOut">
              <a:rPr lang="zh-CN" altLang="en-US" smtClean="0"/>
              <a:t>2020/5/10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8111A-570E-4207-87F9-6A9F809E569B}" type="slidenum">
              <a:rPr lang="zh-CN" altLang="en-US" smtClean="0"/>
              <a:t>‹#›</a:t>
            </a:fld>
            <a:endParaRPr lang="zh-CN" altLang="en-US"/>
          </a:p>
        </p:txBody>
      </p:sp>
    </p:spTree>
    <p:extLst>
      <p:ext uri="{BB962C8B-B14F-4D97-AF65-F5344CB8AC3E}">
        <p14:creationId xmlns:p14="http://schemas.microsoft.com/office/powerpoint/2010/main" val="504927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CVPR 2020 Oral</a:t>
            </a:r>
            <a:r>
              <a:rPr lang="zh-CN" altLang="en-US" dirty="0"/>
              <a:t>，提出了一种简单有效的密集物体检测方法。</a:t>
            </a:r>
            <a:endParaRPr lang="en-US" altLang="zh-CN" dirty="0"/>
          </a:p>
          <a:p>
            <a:endParaRPr lang="en-US" altLang="zh-CN" dirty="0"/>
          </a:p>
          <a:p>
            <a:r>
              <a:rPr lang="zh-CN" altLang="en-US" sz="1200" b="0" i="0" kern="1200" dirty="0">
                <a:solidFill>
                  <a:schemeClr val="tx1"/>
                </a:solidFill>
                <a:effectLst/>
                <a:latin typeface="+mn-lt"/>
                <a:ea typeface="+mn-ea"/>
                <a:cs typeface="+mn-cs"/>
              </a:rPr>
              <a:t>当前目标检测大都使用的是一阶段，二阶段或多阶段这些基于候选框的框架。一般来说分为两步：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第一步，通过人为设定或</a:t>
            </a:r>
            <a:r>
              <a:rPr lang="en-US" altLang="zh-CN" sz="1200" b="0" i="0" kern="1200" dirty="0" err="1">
                <a:solidFill>
                  <a:schemeClr val="tx1"/>
                </a:solidFill>
                <a:effectLst/>
                <a:latin typeface="+mn-lt"/>
                <a:ea typeface="+mn-ea"/>
                <a:cs typeface="+mn-cs"/>
              </a:rPr>
              <a:t>rpn</a:t>
            </a:r>
            <a:r>
              <a:rPr lang="zh-CN" altLang="en-US" sz="1200" b="0" i="0" kern="1200" dirty="0">
                <a:solidFill>
                  <a:schemeClr val="tx1"/>
                </a:solidFill>
                <a:effectLst/>
                <a:latin typeface="+mn-lt"/>
                <a:ea typeface="+mn-ea"/>
                <a:cs typeface="+mn-cs"/>
              </a:rPr>
              <a:t>这种可学习的方式生成目标候选框；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第二步，预测每个候选框对应的实例，得到置信度分数和微调后的位置。同时，为了移除重复预测，通常还需使用</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等来进行一个后处理。</a:t>
            </a:r>
            <a:endParaRPr lang="zh-CN" altLang="en-US" dirty="0"/>
          </a:p>
        </p:txBody>
      </p:sp>
    </p:spTree>
    <p:extLst>
      <p:ext uri="{BB962C8B-B14F-4D97-AF65-F5344CB8AC3E}">
        <p14:creationId xmlns:p14="http://schemas.microsoft.com/office/powerpoint/2010/main" val="20232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与之前密集检测</a:t>
            </a:r>
            <a:r>
              <a:rPr lang="en-US" altLang="zh-CN" sz="1200" b="0" i="0" kern="1200" dirty="0">
                <a:solidFill>
                  <a:schemeClr val="tx1"/>
                </a:solidFill>
                <a:effectLst/>
                <a:latin typeface="+mn-lt"/>
                <a:ea typeface="+mn-ea"/>
                <a:cs typeface="+mn-cs"/>
              </a:rPr>
              <a:t>SOTA</a:t>
            </a:r>
            <a:r>
              <a:rPr lang="zh-CN" altLang="en-US" sz="1200" b="0" i="0" kern="1200" dirty="0">
                <a:solidFill>
                  <a:schemeClr val="tx1"/>
                </a:solidFill>
                <a:effectLst/>
                <a:latin typeface="+mn-lt"/>
                <a:ea typeface="+mn-ea"/>
                <a:cs typeface="+mn-cs"/>
              </a:rPr>
              <a:t>方法的对比实验，可以看到，本文提出的方法在</a:t>
            </a:r>
            <a:r>
              <a:rPr lang="en-US" altLang="zh-CN" sz="1200" b="0" i="0" kern="1200" dirty="0" err="1">
                <a:solidFill>
                  <a:schemeClr val="tx1"/>
                </a:solidFill>
                <a:effectLst/>
                <a:latin typeface="+mn-lt"/>
                <a:ea typeface="+mn-ea"/>
                <a:cs typeface="+mn-cs"/>
              </a:rPr>
              <a:t>CrowdHuman</a:t>
            </a:r>
            <a:r>
              <a:rPr lang="zh-CN" altLang="en-US" sz="1200" b="0" i="0" kern="1200" dirty="0">
                <a:solidFill>
                  <a:schemeClr val="tx1"/>
                </a:solidFill>
                <a:effectLst/>
                <a:latin typeface="+mn-lt"/>
                <a:ea typeface="+mn-ea"/>
                <a:cs typeface="+mn-cs"/>
              </a:rPr>
              <a:t>数据集上的表现要优于之前的方法。</a:t>
            </a:r>
            <a:endParaRPr lang="en-US" dirty="0"/>
          </a:p>
        </p:txBody>
      </p:sp>
    </p:spTree>
    <p:extLst>
      <p:ext uri="{BB962C8B-B14F-4D97-AF65-F5344CB8AC3E}">
        <p14:creationId xmlns:p14="http://schemas.microsoft.com/office/powerpoint/2010/main" val="187406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681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t>
            </a:r>
            <a:r>
              <a:rPr lang="zh-CN" altLang="en-US" dirty="0"/>
              <a:t>当前的目标检测方法存在着一个问题，就是在比较拥挤的场景中，现有的一阶段或两阶段方法，往往会出现非常多的</a:t>
            </a:r>
            <a:r>
              <a:rPr lang="en-US" altLang="zh-CN" dirty="0"/>
              <a:t>missing</a:t>
            </a:r>
            <a:r>
              <a:rPr lang="zh-CN" altLang="en-US" dirty="0"/>
              <a:t>，以至于检测结果不可用，这篇文章主要目的就是解决拥挤场景下密集检测问题。</a:t>
            </a:r>
          </a:p>
          <a:p>
            <a:r>
              <a:rPr lang="en-US" altLang="zh-CN" dirty="0"/>
              <a:t>--</a:t>
            </a:r>
            <a:r>
              <a:rPr lang="zh-CN" altLang="en-US" dirty="0"/>
              <a:t>上图是一条非常拥挤的街道，很多人都是重叠的，这时用目标检测算法对行人进行检测会出现非常多的</a:t>
            </a:r>
            <a:r>
              <a:rPr lang="en-US" altLang="zh-CN" dirty="0"/>
              <a:t>missing</a:t>
            </a:r>
            <a:r>
              <a:rPr lang="zh-CN" altLang="en-US" dirty="0"/>
              <a:t>和</a:t>
            </a:r>
            <a:r>
              <a:rPr lang="en-US" altLang="zh-CN" dirty="0"/>
              <a:t>false positive</a:t>
            </a:r>
            <a:r>
              <a:rPr lang="zh-CN" altLang="en-US" dirty="0"/>
              <a:t>，作者认为造成这种情况的原因主要是有</a:t>
            </a:r>
            <a:r>
              <a:rPr lang="en-US" altLang="zh-CN" dirty="0"/>
              <a:t>2</a:t>
            </a:r>
            <a:r>
              <a:rPr lang="zh-CN" altLang="en-US" dirty="0"/>
              <a:t>点：①是目标特征的提取很困难，②是后处理上也有一些困难。</a:t>
            </a:r>
            <a:endParaRPr lang="en-US" altLang="zh-CN" dirty="0"/>
          </a:p>
          <a:p>
            <a:r>
              <a:rPr lang="en-US" altLang="zh-CN" dirty="0"/>
              <a:t>--</a:t>
            </a:r>
            <a:r>
              <a:rPr lang="zh-CN" altLang="en-US" dirty="0"/>
              <a:t>以左下角标出来的这个人为例，绿色虚线框是我们现在得到的一个</a:t>
            </a:r>
            <a:r>
              <a:rPr lang="en-US" altLang="zh-CN" dirty="0"/>
              <a:t>anchor</a:t>
            </a:r>
            <a:r>
              <a:rPr lang="zh-CN" altLang="en-US" dirty="0"/>
              <a:t>或一个</a:t>
            </a:r>
            <a:r>
              <a:rPr lang="en-US" altLang="zh-CN" dirty="0"/>
              <a:t>proposal</a:t>
            </a:r>
            <a:r>
              <a:rPr lang="zh-CN" altLang="en-US" dirty="0"/>
              <a:t>，以这个区域提取特征的话提取出来的特征会包含这三个人的特征，这样的特征提取出来后，对网络的回归能力会是一个非常大的挑战。因为在这种情况把每个人的特征精准区分出来并分别得到精确的回归，对现在的网络几乎是不可能完成的事。在训练过程中，这个绿框回归到这三个框中的任意一个你都不能说它回归错了，因为他确实是回归到了一个人上，但训练时每个</a:t>
            </a:r>
            <a:r>
              <a:rPr lang="en-US" altLang="zh-CN" dirty="0" err="1"/>
              <a:t>prposal</a:t>
            </a:r>
            <a:r>
              <a:rPr lang="zh-CN" altLang="en-US" dirty="0"/>
              <a:t>仅指定了一个</a:t>
            </a:r>
            <a:r>
              <a:rPr lang="en-US" altLang="zh-CN" dirty="0"/>
              <a:t>GT</a:t>
            </a:r>
            <a:r>
              <a:rPr lang="zh-CN" altLang="en-US" dirty="0"/>
              <a:t>，所以如果这个绿框对应的</a:t>
            </a:r>
            <a:r>
              <a:rPr lang="en-US" altLang="zh-CN" dirty="0"/>
              <a:t>GT</a:t>
            </a:r>
            <a:r>
              <a:rPr lang="zh-CN" altLang="en-US" dirty="0"/>
              <a:t>是穿绿衣的这个人，而它回归到了左边穿红衣服的人身上，就会得到一个较高的</a:t>
            </a:r>
            <a:r>
              <a:rPr lang="en-US" altLang="zh-CN" dirty="0"/>
              <a:t>loss</a:t>
            </a:r>
            <a:r>
              <a:rPr lang="zh-CN" altLang="en-US" dirty="0"/>
              <a:t>，这样就会对网络的收敛产生比较大的麻烦，这就是密集检测的第</a:t>
            </a:r>
            <a:r>
              <a:rPr lang="en-US" altLang="zh-CN" dirty="0"/>
              <a:t>1</a:t>
            </a:r>
            <a:r>
              <a:rPr lang="zh-CN" altLang="en-US" dirty="0"/>
              <a:t>个难题，高重叠的物体具有非常相似的特征，这些特征会对网络的精准预测造成很大的困难。</a:t>
            </a:r>
            <a:endParaRPr lang="en-US" altLang="zh-CN" dirty="0"/>
          </a:p>
          <a:p>
            <a:r>
              <a:rPr lang="en-US" altLang="zh-CN" dirty="0"/>
              <a:t>--</a:t>
            </a:r>
            <a:r>
              <a:rPr lang="zh-CN" altLang="en-US" dirty="0"/>
              <a:t>第</a:t>
            </a:r>
            <a:r>
              <a:rPr lang="en-US" altLang="zh-CN" dirty="0"/>
              <a:t>2</a:t>
            </a:r>
            <a:r>
              <a:rPr lang="zh-CN" altLang="en-US" dirty="0"/>
              <a:t>个问题是后处理问题，因为后处理主要是对一个目标的重复预测进行抑制，通常我们用的是</a:t>
            </a:r>
            <a:r>
              <a:rPr lang="en-US" altLang="zh-CN" dirty="0" err="1"/>
              <a:t>nms</a:t>
            </a:r>
            <a:r>
              <a:rPr lang="zh-CN" altLang="en-US" dirty="0"/>
              <a:t>，通过两个预测框间的</a:t>
            </a:r>
            <a:r>
              <a:rPr lang="en-US" altLang="zh-CN" dirty="0" err="1"/>
              <a:t>Iou</a:t>
            </a:r>
            <a:r>
              <a:rPr lang="zh-CN" altLang="en-US" dirty="0"/>
              <a:t>判断它们是否预测的同一物体，若超过设定阈值则进行抑制。但在非常拥挤的场景中，</a:t>
            </a:r>
            <a:r>
              <a:rPr lang="en-US" altLang="zh-CN" dirty="0" err="1"/>
              <a:t>lou</a:t>
            </a:r>
            <a:r>
              <a:rPr lang="zh-CN" altLang="en-US" dirty="0"/>
              <a:t>较高的两个预测框并不一定是同一个目标的重复预测，可能两个都是</a:t>
            </a:r>
            <a:r>
              <a:rPr lang="en-US" altLang="zh-CN" dirty="0" err="1"/>
              <a:t>ture</a:t>
            </a:r>
            <a:r>
              <a:rPr lang="en-US" altLang="zh-CN" dirty="0"/>
              <a:t> positive</a:t>
            </a:r>
            <a:r>
              <a:rPr lang="zh-CN" altLang="en-US" dirty="0"/>
              <a:t>，因为密集场景中人与人间的重叠确实很多，如果这时通过调整参数来解决这个问题，比如调高</a:t>
            </a:r>
            <a:r>
              <a:rPr lang="en-US" altLang="zh-CN" dirty="0" err="1"/>
              <a:t>nms</a:t>
            </a:r>
            <a:r>
              <a:rPr lang="zh-CN" altLang="en-US" dirty="0"/>
              <a:t>阈值，会有一定效果，但也会引入更多的重复检测。</a:t>
            </a:r>
          </a:p>
        </p:txBody>
      </p:sp>
    </p:spTree>
    <p:extLst>
      <p:ext uri="{BB962C8B-B14F-4D97-AF65-F5344CB8AC3E}">
        <p14:creationId xmlns:p14="http://schemas.microsoft.com/office/powerpoint/2010/main" val="134017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密集检测的解决方法大体可分为</a:t>
            </a:r>
            <a:r>
              <a:rPr lang="en-US" altLang="zh-CN" dirty="0"/>
              <a:t>4</a:t>
            </a:r>
            <a:r>
              <a:rPr lang="zh-CN" altLang="en-US" dirty="0"/>
              <a:t>个方向。</a:t>
            </a:r>
            <a:endParaRPr lang="en-US" altLang="zh-CN" dirty="0"/>
          </a:p>
          <a:p>
            <a:r>
              <a:rPr lang="en-US" altLang="zh-CN" dirty="0"/>
              <a:t>--</a:t>
            </a:r>
            <a:r>
              <a:rPr lang="zh-CN" altLang="en-US" dirty="0"/>
              <a:t>第</a:t>
            </a:r>
            <a:r>
              <a:rPr lang="en-US" altLang="zh-CN" dirty="0"/>
              <a:t>1</a:t>
            </a:r>
            <a:r>
              <a:rPr lang="zh-CN" altLang="en-US" dirty="0"/>
              <a:t>种是更复杂的</a:t>
            </a:r>
            <a:r>
              <a:rPr lang="en-US" altLang="zh-CN" dirty="0" err="1"/>
              <a:t>nms</a:t>
            </a:r>
            <a:r>
              <a:rPr lang="zh-CN" altLang="en-US" dirty="0"/>
              <a:t>，比如</a:t>
            </a:r>
            <a:r>
              <a:rPr lang="en-US" altLang="zh-CN" dirty="0"/>
              <a:t>soft-</a:t>
            </a:r>
            <a:r>
              <a:rPr lang="en-US" altLang="zh-CN" dirty="0" err="1"/>
              <a:t>nms</a:t>
            </a:r>
            <a:r>
              <a:rPr lang="zh-CN" altLang="en-US" dirty="0"/>
              <a:t>通过不移除</a:t>
            </a:r>
            <a:r>
              <a:rPr lang="en-US" altLang="zh-CN" dirty="0"/>
              <a:t>overlap</a:t>
            </a:r>
            <a:r>
              <a:rPr lang="zh-CN" altLang="en-US" dirty="0"/>
              <a:t>比较高的框，而是减小他们的置信度分数对密集检测问题起到一定的缓解作用，</a:t>
            </a:r>
            <a:r>
              <a:rPr lang="en-US" altLang="zh-CN" dirty="0"/>
              <a:t>adaptive-</a:t>
            </a:r>
            <a:r>
              <a:rPr lang="en-US" altLang="zh-CN" dirty="0" err="1"/>
              <a:t>nms</a:t>
            </a:r>
            <a:r>
              <a:rPr lang="zh-CN" altLang="en-US" dirty="0"/>
              <a:t>是对</a:t>
            </a:r>
            <a:r>
              <a:rPr lang="en-US" altLang="zh-CN" dirty="0"/>
              <a:t>soft-</a:t>
            </a:r>
            <a:r>
              <a:rPr lang="en-US" altLang="zh-CN" dirty="0" err="1"/>
              <a:t>nms</a:t>
            </a:r>
            <a:r>
              <a:rPr lang="zh-CN" altLang="en-US" dirty="0"/>
              <a:t>的优化，</a:t>
            </a:r>
            <a:r>
              <a:rPr lang="zh-CN" altLang="en-US" sz="1200" b="0" i="0" kern="1200" dirty="0">
                <a:solidFill>
                  <a:schemeClr val="tx1"/>
                </a:solidFill>
                <a:effectLst/>
                <a:latin typeface="+mn-lt"/>
                <a:ea typeface="+mn-ea"/>
                <a:cs typeface="+mn-cs"/>
              </a:rPr>
              <a:t>根据预测框的密度，来动态决定每个预测框做</a:t>
            </a:r>
            <a:r>
              <a:rPr lang="en-US" altLang="zh-CN" sz="1200" b="0" i="0" kern="1200" dirty="0" err="1">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时的阈值</a:t>
            </a:r>
            <a:r>
              <a:rPr lang="zh-CN" altLang="en-US" dirty="0"/>
              <a:t>。 </a:t>
            </a:r>
          </a:p>
          <a:p>
            <a:r>
              <a:rPr lang="en-US" altLang="zh-CN" dirty="0"/>
              <a:t>--</a:t>
            </a:r>
            <a:r>
              <a:rPr lang="zh-CN" altLang="en-US" dirty="0"/>
              <a:t>第</a:t>
            </a:r>
            <a:r>
              <a:rPr lang="en-US" altLang="zh-CN" dirty="0"/>
              <a:t>2</a:t>
            </a:r>
            <a:r>
              <a:rPr lang="zh-CN" altLang="en-US" dirty="0"/>
              <a:t>种是用</a:t>
            </a:r>
            <a:r>
              <a:rPr lang="en-US" altLang="zh-CN" dirty="0"/>
              <a:t>rescoring</a:t>
            </a:r>
            <a:r>
              <a:rPr lang="zh-CN" altLang="en-US" dirty="0"/>
              <a:t>取代</a:t>
            </a:r>
            <a:r>
              <a:rPr lang="en-US" altLang="zh-CN" dirty="0" err="1"/>
              <a:t>nms</a:t>
            </a:r>
            <a:r>
              <a:rPr lang="zh-CN" altLang="en-US" dirty="0"/>
              <a:t>后处理过程，相当于去掉</a:t>
            </a:r>
            <a:r>
              <a:rPr lang="en-US" altLang="zh-CN" dirty="0" err="1"/>
              <a:t>nms</a:t>
            </a:r>
            <a:r>
              <a:rPr lang="zh-CN" altLang="en-US" dirty="0"/>
              <a:t>，采用一个深度网络来判断两个框是不是检测的同一个物体，这样通过</a:t>
            </a:r>
            <a:r>
              <a:rPr lang="en-US" altLang="zh-CN" dirty="0"/>
              <a:t>feature</a:t>
            </a:r>
            <a:r>
              <a:rPr lang="zh-CN" altLang="en-US" dirty="0"/>
              <a:t>来判断结果会更准确一些，但由于高重叠的物体</a:t>
            </a:r>
            <a:r>
              <a:rPr lang="en-US" altLang="zh-CN" dirty="0"/>
              <a:t>feature</a:t>
            </a:r>
            <a:r>
              <a:rPr lang="zh-CN" altLang="en-US" dirty="0"/>
              <a:t>往往是很相似的，这种方法也具有一定的局限性。</a:t>
            </a:r>
          </a:p>
          <a:p>
            <a:r>
              <a:rPr lang="en-US" altLang="zh-CN" dirty="0"/>
              <a:t>--</a:t>
            </a:r>
            <a:r>
              <a:rPr lang="zh-CN" altLang="en-US" dirty="0"/>
              <a:t>第</a:t>
            </a:r>
            <a:r>
              <a:rPr lang="en-US" altLang="zh-CN" dirty="0"/>
              <a:t>3</a:t>
            </a:r>
            <a:r>
              <a:rPr lang="zh-CN" altLang="en-US" dirty="0"/>
              <a:t>种是新的损失函数，新的损失函数主要是让每个框能够分得更清，这样框间的重叠会下降，</a:t>
            </a:r>
            <a:r>
              <a:rPr lang="en-US" altLang="zh-CN" dirty="0" err="1"/>
              <a:t>nms</a:t>
            </a:r>
            <a:r>
              <a:rPr lang="zh-CN" altLang="en-US" dirty="0"/>
              <a:t>后处理的压力会减少很多。比如</a:t>
            </a:r>
            <a:r>
              <a:rPr lang="en-US" altLang="zh-CN" dirty="0">
                <a:solidFill>
                  <a:schemeClr val="bg2">
                    <a:lumMod val="10000"/>
                  </a:schemeClr>
                </a:solidFill>
              </a:rPr>
              <a:t>Repulsion Loss</a:t>
            </a:r>
            <a:r>
              <a:rPr lang="zh-CN" altLang="en-US" dirty="0">
                <a:solidFill>
                  <a:schemeClr val="bg2">
                    <a:lumMod val="10000"/>
                  </a:schemeClr>
                </a:solidFill>
              </a:rPr>
              <a:t>会</a:t>
            </a:r>
            <a:r>
              <a:rPr lang="zh-CN" altLang="en-US" sz="1200" b="0" i="0" kern="1200" dirty="0">
                <a:solidFill>
                  <a:schemeClr val="tx1"/>
                </a:solidFill>
                <a:effectLst/>
                <a:latin typeface="+mn-lt"/>
                <a:ea typeface="+mn-ea"/>
                <a:cs typeface="+mn-cs"/>
              </a:rPr>
              <a:t>使预测框和其对应的</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框间的距离缩小，并使其与周围非对应目标框间的距离加大 。</a:t>
            </a:r>
            <a:endParaRPr lang="zh-CN" altLang="en-US" dirty="0"/>
          </a:p>
          <a:p>
            <a:r>
              <a:rPr lang="en-US" altLang="zh-CN" dirty="0"/>
              <a:t>--</a:t>
            </a:r>
            <a:r>
              <a:rPr lang="zh-CN" altLang="en-US" dirty="0"/>
              <a:t>第</a:t>
            </a:r>
            <a:r>
              <a:rPr lang="en-US" altLang="zh-CN" dirty="0"/>
              <a:t>4</a:t>
            </a:r>
            <a:r>
              <a:rPr lang="zh-CN" altLang="en-US" dirty="0"/>
              <a:t>种是使用基于部分检测的检测器，比如</a:t>
            </a:r>
            <a:r>
              <a:rPr lang="en-US" altLang="zh-CN" dirty="0" err="1"/>
              <a:t>pedhunter</a:t>
            </a:r>
            <a:r>
              <a:rPr lang="zh-CN" altLang="en-US" dirty="0"/>
              <a:t>，它是通过头部来引导整个人体的检测，因为拥挤场景中人身体间的重叠已经很高了，但头部间往往不会有很高的重叠。</a:t>
            </a:r>
          </a:p>
          <a:p>
            <a:endParaRPr lang="zh-CN" altLang="en-US" dirty="0"/>
          </a:p>
          <a:p>
            <a:r>
              <a:rPr lang="zh-CN" altLang="en-US" dirty="0"/>
              <a:t>这些改进方案都还是存在着各种各样的问题，作者想的是能不能有一种更加本质，更通用的方法来解决这个密集场景检测问题。</a:t>
            </a:r>
          </a:p>
        </p:txBody>
      </p:sp>
    </p:spTree>
    <p:extLst>
      <p:ext uri="{BB962C8B-B14F-4D97-AF65-F5344CB8AC3E}">
        <p14:creationId xmlns:p14="http://schemas.microsoft.com/office/powerpoint/2010/main" val="74981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图中可以看到刀和叉预测得到的边界框几乎完全一样</a:t>
            </a:r>
            <a:r>
              <a:rPr lang="zh-CN" altLang="en-US" dirty="0"/>
              <a:t>， 这里我们假设得到了红、绿、蓝三个</a:t>
            </a:r>
            <a:r>
              <a:rPr lang="en-US" altLang="zh-CN" dirty="0"/>
              <a:t>proposal</a:t>
            </a:r>
            <a:r>
              <a:rPr lang="zh-CN" altLang="en-US" dirty="0"/>
              <a:t>，在传统检测方法中，每个</a:t>
            </a:r>
            <a:r>
              <a:rPr lang="en-US" altLang="zh-CN" dirty="0"/>
              <a:t>proposal</a:t>
            </a:r>
            <a:r>
              <a:rPr lang="zh-CN" altLang="en-US" dirty="0"/>
              <a:t>只对应一个目标，我们预期的结果如图</a:t>
            </a:r>
            <a:r>
              <a:rPr lang="en-US" altLang="zh-CN" dirty="0"/>
              <a:t>a</a:t>
            </a:r>
            <a:r>
              <a:rPr lang="zh-CN" altLang="en-US" dirty="0"/>
              <a:t>，由三个</a:t>
            </a:r>
            <a:r>
              <a:rPr lang="en-US" altLang="zh-CN" dirty="0"/>
              <a:t>proposal</a:t>
            </a:r>
            <a:r>
              <a:rPr lang="zh-CN" altLang="en-US" dirty="0"/>
              <a:t>分别输出刀、叉及</a:t>
            </a:r>
            <a:r>
              <a:rPr lang="en-US" altLang="zh-CN" dirty="0"/>
              <a:t>empty</a:t>
            </a:r>
            <a:r>
              <a:rPr lang="zh-CN" altLang="en-US" dirty="0"/>
              <a:t>的结果。但这对传统方法是非常困难的，首先这三个</a:t>
            </a:r>
            <a:r>
              <a:rPr lang="en-US" altLang="zh-CN" dirty="0"/>
              <a:t>proposal</a:t>
            </a:r>
            <a:r>
              <a:rPr lang="zh-CN" altLang="en-US" dirty="0"/>
              <a:t>的特征几乎完全一致，对网络来说，输入三个相同的特征，又要求要输出不同的结果，这样会对网络造成一定的歧义，并且</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处理后，保留的预测结果可能就只剩一个了。</a:t>
            </a:r>
            <a:endParaRPr lang="en-US" altLang="zh-CN" sz="1200" b="0" i="0" kern="1200" dirty="0">
              <a:solidFill>
                <a:schemeClr val="tx1"/>
              </a:solidFill>
              <a:effectLst/>
              <a:latin typeface="+mn-lt"/>
              <a:ea typeface="+mn-ea"/>
              <a:cs typeface="+mn-cs"/>
            </a:endParaRPr>
          </a:p>
          <a:p>
            <a:r>
              <a:rPr lang="en-US" altLang="zh-CN" dirty="0"/>
              <a:t>--</a:t>
            </a:r>
            <a:r>
              <a:rPr lang="zh-CN" altLang="en-US" dirty="0"/>
              <a:t>针对这种情况，作者提出了新的解决思路。之前</a:t>
            </a:r>
            <a:r>
              <a:rPr lang="zh-CN" altLang="en-US" sz="1200" b="0" i="0" kern="1200" dirty="0">
                <a:solidFill>
                  <a:schemeClr val="tx1"/>
                </a:solidFill>
                <a:effectLst/>
                <a:latin typeface="+mn-lt"/>
                <a:ea typeface="+mn-ea"/>
                <a:cs typeface="+mn-cs"/>
              </a:rPr>
              <a:t>每个候选框预测单个实例，作者让每个候选框能够预测一组实例集。</a:t>
            </a:r>
            <a:r>
              <a:rPr lang="zh-CN" altLang="en-US" dirty="0"/>
              <a:t>也就是每一个</a:t>
            </a:r>
            <a:r>
              <a:rPr lang="en-US" altLang="zh-CN" dirty="0"/>
              <a:t>proposal</a:t>
            </a:r>
            <a:r>
              <a:rPr lang="zh-CN" altLang="en-US" dirty="0"/>
              <a:t>预测出多个结果，文中设置的每个</a:t>
            </a:r>
            <a:r>
              <a:rPr lang="en-US" altLang="zh-CN" dirty="0"/>
              <a:t>proposal</a:t>
            </a:r>
            <a:r>
              <a:rPr lang="zh-CN" altLang="en-US" dirty="0"/>
              <a:t>预测</a:t>
            </a:r>
            <a:r>
              <a:rPr lang="en-US" altLang="zh-CN" dirty="0"/>
              <a:t>2</a:t>
            </a:r>
            <a:r>
              <a:rPr lang="zh-CN" altLang="en-US" dirty="0"/>
              <a:t>个实例，如图</a:t>
            </a:r>
            <a:r>
              <a:rPr lang="en-US" altLang="zh-CN" dirty="0"/>
              <a:t>b</a:t>
            </a:r>
            <a:r>
              <a:rPr lang="zh-CN" altLang="en-US" dirty="0"/>
              <a:t>，每个</a:t>
            </a:r>
            <a:r>
              <a:rPr lang="en-US" altLang="zh-CN" dirty="0"/>
              <a:t>proposal</a:t>
            </a:r>
            <a:r>
              <a:rPr lang="zh-CN" altLang="en-US" dirty="0"/>
              <a:t>同时预测出刀和叉，这样对网络来说歧义就不存在了，我们把这种由一个</a:t>
            </a:r>
            <a:r>
              <a:rPr lang="en-US" altLang="zh-CN" dirty="0"/>
              <a:t>proposal</a:t>
            </a:r>
            <a:r>
              <a:rPr lang="zh-CN" altLang="en-US" dirty="0"/>
              <a:t>得到的多个预测称为一个预测集。这样我们就得到了一系列包含刀和叉的集合，然后通过作者提出的</a:t>
            </a:r>
            <a:r>
              <a:rPr lang="en-US" altLang="zh-CN" dirty="0"/>
              <a:t>set-</a:t>
            </a:r>
            <a:r>
              <a:rPr lang="en-US" altLang="zh-CN" dirty="0" err="1"/>
              <a:t>nms</a:t>
            </a:r>
            <a:r>
              <a:rPr lang="zh-CN" altLang="en-US" dirty="0"/>
              <a:t>在</a:t>
            </a:r>
            <a:r>
              <a:rPr lang="en-US" altLang="zh-CN" dirty="0"/>
              <a:t>set</a:t>
            </a:r>
            <a:r>
              <a:rPr lang="zh-CN" altLang="en-US" dirty="0"/>
              <a:t>之间进行抑制，比如说现在红框与</a:t>
            </a:r>
            <a:r>
              <a:rPr lang="en-US" altLang="zh-CN" dirty="0"/>
              <a:t>GT</a:t>
            </a:r>
            <a:r>
              <a:rPr lang="zh-CN" altLang="en-US" dirty="0"/>
              <a:t>的</a:t>
            </a:r>
            <a:r>
              <a:rPr lang="en-US" altLang="zh-CN" dirty="0" err="1"/>
              <a:t>iou</a:t>
            </a:r>
            <a:r>
              <a:rPr lang="zh-CN" altLang="en-US" dirty="0"/>
              <a:t>值最高，</a:t>
            </a:r>
            <a:r>
              <a:rPr lang="en-US" altLang="zh-CN" dirty="0"/>
              <a:t>set-</a:t>
            </a:r>
            <a:r>
              <a:rPr lang="en-US" altLang="zh-CN" dirty="0" err="1"/>
              <a:t>nms</a:t>
            </a:r>
            <a:r>
              <a:rPr lang="zh-CN" altLang="en-US" dirty="0"/>
              <a:t>就会抑制掉绿框和蓝框的预测，而红框的预测集内不进行抑制，这样就得到了一个包含刀和叉的检测，并且没有其他多余的</a:t>
            </a:r>
            <a:r>
              <a:rPr lang="en-US" altLang="zh-CN" dirty="0"/>
              <a:t>false positive.</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我们这个方法是着重于解决类内重叠的，因为不同类之间的重叠是比较容易解决的，因为不同类的物体大小等差异很大。我们现在的目标是把刀和叉子分别检测出来。</a:t>
            </a:r>
            <a:endParaRPr lang="en-US" altLang="zh-CN" dirty="0"/>
          </a:p>
          <a:p>
            <a:endParaRPr lang="zh-CN" altLang="en-US" dirty="0"/>
          </a:p>
        </p:txBody>
      </p:sp>
    </p:spTree>
    <p:extLst>
      <p:ext uri="{BB962C8B-B14F-4D97-AF65-F5344CB8AC3E}">
        <p14:creationId xmlns:p14="http://schemas.microsoft.com/office/powerpoint/2010/main" val="124451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t>
            </a:r>
            <a:r>
              <a:rPr lang="zh-CN" altLang="en-US" dirty="0"/>
              <a:t>网络结构如上图，如果不考虑可选择的</a:t>
            </a:r>
            <a:r>
              <a:rPr lang="en-US" altLang="zh-CN" dirty="0"/>
              <a:t>refinement module</a:t>
            </a:r>
            <a:r>
              <a:rPr lang="zh-CN" altLang="en-US" dirty="0"/>
              <a:t>，相比采用</a:t>
            </a:r>
            <a:r>
              <a:rPr lang="en-US" altLang="zh-CN" dirty="0" err="1"/>
              <a:t>fpn</a:t>
            </a:r>
            <a:r>
              <a:rPr lang="zh-CN" altLang="en-US" dirty="0"/>
              <a:t>的</a:t>
            </a:r>
            <a:r>
              <a:rPr lang="en-US" altLang="zh-CN" dirty="0"/>
              <a:t>faster-</a:t>
            </a:r>
            <a:r>
              <a:rPr lang="en-US" altLang="zh-CN" dirty="0" err="1"/>
              <a:t>rcnn</a:t>
            </a:r>
            <a:r>
              <a:rPr lang="zh-CN" altLang="en-US" dirty="0"/>
              <a:t>网络仅仅增加了一个预测分支，也就是把</a:t>
            </a:r>
            <a:r>
              <a:rPr lang="en-US" altLang="zh-CN" dirty="0" err="1"/>
              <a:t>roi</a:t>
            </a:r>
            <a:r>
              <a:rPr lang="en-US" altLang="zh-CN" dirty="0"/>
              <a:t> align</a:t>
            </a:r>
            <a:r>
              <a:rPr lang="zh-CN" altLang="en-US" dirty="0"/>
              <a:t>输出的特征经</a:t>
            </a:r>
            <a:r>
              <a:rPr lang="en-US" altLang="zh-CN" dirty="0"/>
              <a:t>fc</a:t>
            </a:r>
            <a:r>
              <a:rPr lang="zh-CN" altLang="en-US" dirty="0"/>
              <a:t>层输入到两个预测分支里，这样对整个网络来说，增加的计算开销很小，但能够实现一个</a:t>
            </a:r>
            <a:r>
              <a:rPr lang="en-US" altLang="zh-CN" dirty="0"/>
              <a:t>proposal</a:t>
            </a:r>
            <a:r>
              <a:rPr lang="zh-CN" altLang="en-US" dirty="0"/>
              <a:t>输出多个结果。</a:t>
            </a:r>
            <a:endParaRPr lang="en-US" altLang="zh-CN" dirty="0"/>
          </a:p>
          <a:p>
            <a:r>
              <a:rPr lang="en-US" altLang="zh-CN" dirty="0"/>
              <a:t>--refinement module</a:t>
            </a:r>
            <a:r>
              <a:rPr lang="zh-CN" altLang="en-US" dirty="0"/>
              <a:t>是一个用来</a:t>
            </a:r>
            <a:r>
              <a:rPr lang="zh-CN" altLang="en-US" sz="1200" b="0" i="0" kern="1200" dirty="0">
                <a:solidFill>
                  <a:schemeClr val="tx1"/>
                </a:solidFill>
                <a:effectLst/>
                <a:latin typeface="+mn-lt"/>
                <a:ea typeface="+mn-ea"/>
                <a:cs typeface="+mn-cs"/>
              </a:rPr>
              <a:t>处理潜在的假正例</a:t>
            </a:r>
            <a:r>
              <a:rPr lang="zh-CN" altLang="en-US" dirty="0"/>
              <a:t>的模块，就是将之前</a:t>
            </a:r>
            <a:r>
              <a:rPr lang="en-US" altLang="zh-CN" dirty="0"/>
              <a:t>fc</a:t>
            </a:r>
            <a:r>
              <a:rPr lang="zh-CN" altLang="en-US" dirty="0"/>
              <a:t>层输出的候选框特征，分别和第</a:t>
            </a:r>
            <a:r>
              <a:rPr lang="en-US" altLang="zh-CN" dirty="0"/>
              <a:t>1</a:t>
            </a:r>
            <a:r>
              <a:rPr lang="zh-CN" altLang="en-US" dirty="0"/>
              <a:t>轮预测输出的</a:t>
            </a:r>
            <a:r>
              <a:rPr lang="en-US" altLang="zh-CN" dirty="0"/>
              <a:t>prediction 0</a:t>
            </a:r>
            <a:r>
              <a:rPr lang="zh-CN" altLang="en-US" dirty="0"/>
              <a:t>的</a:t>
            </a:r>
            <a:r>
              <a:rPr lang="en-US" altLang="zh-CN" dirty="0"/>
              <a:t>regression offset</a:t>
            </a:r>
            <a:r>
              <a:rPr lang="zh-CN" altLang="en-US" dirty="0"/>
              <a:t>和</a:t>
            </a:r>
            <a:r>
              <a:rPr lang="en-US" altLang="zh-CN" dirty="0"/>
              <a:t>prediction 1</a:t>
            </a:r>
            <a:r>
              <a:rPr lang="zh-CN" altLang="en-US" dirty="0"/>
              <a:t>的</a:t>
            </a:r>
            <a:r>
              <a:rPr lang="en-US" altLang="zh-CN" dirty="0"/>
              <a:t>regression offset</a:t>
            </a:r>
            <a:r>
              <a:rPr lang="zh-CN" altLang="en-US" dirty="0"/>
              <a:t>进行</a:t>
            </a:r>
            <a:r>
              <a:rPr lang="en-US" altLang="zh-CN" dirty="0" err="1"/>
              <a:t>concat</a:t>
            </a:r>
            <a:r>
              <a:rPr lang="zh-CN" altLang="en-US" dirty="0"/>
              <a:t>，得到两个新的候选框特征，然后再重新预测</a:t>
            </a:r>
            <a:r>
              <a:rPr lang="en-US" altLang="zh-CN" dirty="0"/>
              <a:t>prediction 0</a:t>
            </a:r>
            <a:r>
              <a:rPr lang="zh-CN" altLang="en-US" dirty="0"/>
              <a:t>和</a:t>
            </a:r>
            <a:r>
              <a:rPr lang="en-US" altLang="zh-CN" dirty="0"/>
              <a:t>1</a:t>
            </a:r>
            <a:r>
              <a:rPr lang="zh-CN" altLang="en-US" dirty="0"/>
              <a:t>，也就是进行了两轮预测。这样能够有效筛掉一些</a:t>
            </a:r>
            <a:r>
              <a:rPr lang="en-US" altLang="zh-CN" dirty="0"/>
              <a:t>false positive</a:t>
            </a:r>
            <a:r>
              <a:rPr lang="zh-CN" altLang="en-US" dirty="0"/>
              <a:t>。</a:t>
            </a:r>
            <a:endParaRPr lang="en-US" altLang="zh-CN" dirty="0"/>
          </a:p>
          <a:p>
            <a:r>
              <a:rPr lang="en-US" altLang="zh-CN" dirty="0"/>
              <a:t>--</a:t>
            </a:r>
            <a:r>
              <a:rPr lang="zh-CN" altLang="en-US" dirty="0"/>
              <a:t>但训练时还有一个问题，现在有两组预测结果，那就可能会对应两个</a:t>
            </a:r>
            <a:r>
              <a:rPr lang="en-US" altLang="zh-CN" dirty="0"/>
              <a:t>GT</a:t>
            </a:r>
            <a:r>
              <a:rPr lang="zh-CN" altLang="en-US" dirty="0"/>
              <a:t>，这样就存在着一个</a:t>
            </a:r>
            <a:r>
              <a:rPr lang="en-US" altLang="zh-CN" dirty="0"/>
              <a:t>prediction</a:t>
            </a:r>
            <a:r>
              <a:rPr lang="zh-CN" altLang="en-US" dirty="0"/>
              <a:t>和</a:t>
            </a:r>
            <a:r>
              <a:rPr lang="en-US" altLang="zh-CN" dirty="0"/>
              <a:t>GT</a:t>
            </a:r>
            <a:r>
              <a:rPr lang="zh-CN" altLang="en-US" dirty="0"/>
              <a:t>对应的问题。</a:t>
            </a:r>
            <a:endParaRPr lang="en-US" altLang="zh-CN" dirty="0"/>
          </a:p>
          <a:p>
            <a:endParaRPr lang="en-US" dirty="0"/>
          </a:p>
          <a:p>
            <a:r>
              <a:rPr lang="en-US" dirty="0"/>
              <a:t>Roi-pooling</a:t>
            </a:r>
            <a:r>
              <a:rPr lang="zh-CN" altLang="en-US" dirty="0"/>
              <a:t>是对</a:t>
            </a:r>
            <a:r>
              <a:rPr lang="en-US" altLang="zh-CN" dirty="0" err="1"/>
              <a:t>roi</a:t>
            </a:r>
            <a:r>
              <a:rPr lang="zh-CN" altLang="en-US" dirty="0"/>
              <a:t>区域进行池化操作，以得到固定大小的输出，在原图映射至特征图以及</a:t>
            </a:r>
            <a:r>
              <a:rPr lang="en-US" altLang="zh-CN" dirty="0"/>
              <a:t>pooling</a:t>
            </a:r>
            <a:r>
              <a:rPr lang="zh-CN" altLang="en-US" dirty="0"/>
              <a:t>划分时会进行取整量化操作，造成</a:t>
            </a:r>
            <a:r>
              <a:rPr lang="zh-CN" altLang="en-US" sz="1200" b="0" i="0" kern="1200" dirty="0">
                <a:solidFill>
                  <a:schemeClr val="tx1"/>
                </a:solidFill>
                <a:effectLst/>
                <a:latin typeface="+mn-lt"/>
                <a:ea typeface="+mn-ea"/>
                <a:cs typeface="+mn-cs"/>
              </a:rPr>
              <a:t>的像素偏差会对后面的回归定位产生影响</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1" i="0" kern="1200" dirty="0" err="1">
                <a:solidFill>
                  <a:schemeClr val="tx1"/>
                </a:solidFill>
                <a:effectLst/>
                <a:latin typeface="+mn-lt"/>
                <a:ea typeface="+mn-ea"/>
                <a:cs typeface="+mn-cs"/>
              </a:rPr>
              <a:t>RoIAlign</a:t>
            </a:r>
            <a:r>
              <a:rPr lang="zh-CN" altLang="en-US" sz="1200" b="0" i="0" kern="1200" dirty="0">
                <a:solidFill>
                  <a:schemeClr val="tx1"/>
                </a:solidFill>
                <a:effectLst/>
                <a:latin typeface="+mn-lt"/>
                <a:ea typeface="+mn-ea"/>
                <a:cs typeface="+mn-cs"/>
              </a:rPr>
              <a:t>没有像</a:t>
            </a:r>
            <a:r>
              <a:rPr lang="en-US" altLang="zh-CN" sz="1200" b="0" i="0" kern="1200" dirty="0" err="1">
                <a:solidFill>
                  <a:schemeClr val="tx1"/>
                </a:solidFill>
                <a:effectLst/>
                <a:latin typeface="+mn-lt"/>
                <a:ea typeface="+mn-ea"/>
                <a:cs typeface="+mn-cs"/>
              </a:rPr>
              <a:t>RoiPooling</a:t>
            </a:r>
            <a:r>
              <a:rPr lang="zh-CN" altLang="en-US" sz="1200" b="0" i="0" kern="1200" dirty="0">
                <a:solidFill>
                  <a:schemeClr val="tx1"/>
                </a:solidFill>
                <a:effectLst/>
                <a:latin typeface="+mn-lt"/>
                <a:ea typeface="+mn-ea"/>
                <a:cs typeface="+mn-cs"/>
              </a:rPr>
              <a:t>进行取整操作，而是保留了浮点数，然后把浮点数坐标浮点坐标向上向下取整，得到两个整数坐标，画出一个框，这个框里所有特征都用于计算</a:t>
            </a:r>
            <a:r>
              <a:rPr lang="en-US" altLang="zh-CN" sz="1200" b="0" i="0" kern="1200" dirty="0" err="1">
                <a:solidFill>
                  <a:schemeClr val="tx1"/>
                </a:solidFill>
                <a:effectLst/>
                <a:latin typeface="+mn-lt"/>
                <a:ea typeface="+mn-ea"/>
                <a:cs typeface="+mn-cs"/>
              </a:rPr>
              <a:t>roi</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。采用双线性插值法进行计算中心点位置的特征值。</a:t>
            </a:r>
            <a:endParaRPr lang="en-US" dirty="0"/>
          </a:p>
        </p:txBody>
      </p:sp>
    </p:spTree>
    <p:extLst>
      <p:ext uri="{BB962C8B-B14F-4D97-AF65-F5344CB8AC3E}">
        <p14:creationId xmlns:p14="http://schemas.microsoft.com/office/powerpoint/2010/main" val="96499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为解决多个</a:t>
            </a:r>
            <a:r>
              <a:rPr lang="en-US" altLang="zh-CN" dirty="0"/>
              <a:t>prediction</a:t>
            </a:r>
            <a:r>
              <a:rPr lang="zh-CN" altLang="en-US" dirty="0"/>
              <a:t>和多个</a:t>
            </a:r>
            <a:r>
              <a:rPr lang="en-US" altLang="zh-CN" dirty="0"/>
              <a:t>GT</a:t>
            </a:r>
            <a:r>
              <a:rPr lang="zh-CN" altLang="en-US" dirty="0"/>
              <a:t>的对应问题，作者提出了</a:t>
            </a:r>
            <a:r>
              <a:rPr lang="en-US" altLang="zh-CN" dirty="0" err="1"/>
              <a:t>emd</a:t>
            </a:r>
            <a:r>
              <a:rPr lang="en-US" altLang="zh-CN" dirty="0"/>
              <a:t> loss</a:t>
            </a:r>
            <a:r>
              <a:rPr lang="zh-CN" altLang="en-US" dirty="0"/>
              <a:t>。</a:t>
            </a:r>
            <a:endParaRPr lang="en-US" altLang="zh-CN" dirty="0"/>
          </a:p>
          <a:p>
            <a:r>
              <a:rPr lang="en-US" altLang="zh-CN" dirty="0"/>
              <a:t>--</a:t>
            </a:r>
            <a:r>
              <a:rPr lang="en-US" altLang="zh-CN" dirty="0" err="1"/>
              <a:t>emd</a:t>
            </a:r>
            <a:r>
              <a:rPr lang="en-US" altLang="zh-CN" dirty="0"/>
              <a:t> loss</a:t>
            </a:r>
            <a:r>
              <a:rPr lang="zh-CN" altLang="en-US" dirty="0"/>
              <a:t>可通过下面这个图来理解它。首先，</a:t>
            </a:r>
            <a:r>
              <a:rPr lang="en-US" altLang="zh-CN" dirty="0"/>
              <a:t>K</a:t>
            </a:r>
            <a:r>
              <a:rPr lang="zh-CN" altLang="en-US" dirty="0"/>
              <a:t>指的是预测集的大小，也就是一个</a:t>
            </a:r>
            <a:r>
              <a:rPr lang="en-US" altLang="zh-CN" dirty="0"/>
              <a:t>proposal</a:t>
            </a:r>
            <a:r>
              <a:rPr lang="zh-CN" altLang="en-US" dirty="0"/>
              <a:t>预测</a:t>
            </a:r>
            <a:r>
              <a:rPr lang="en-US" altLang="zh-CN" dirty="0"/>
              <a:t>K</a:t>
            </a:r>
            <a:r>
              <a:rPr lang="zh-CN" altLang="en-US" dirty="0"/>
              <a:t>个实例。</a:t>
            </a:r>
            <a:r>
              <a:rPr lang="en-US" altLang="zh-CN" dirty="0" err="1"/>
              <a:t>emd</a:t>
            </a:r>
            <a:r>
              <a:rPr lang="en-US" altLang="zh-CN" dirty="0"/>
              <a:t> Loss</a:t>
            </a:r>
            <a:r>
              <a:rPr lang="zh-CN" altLang="en-US" dirty="0"/>
              <a:t>其实就是做了一个全排列，现在我们有</a:t>
            </a:r>
            <a:r>
              <a:rPr lang="en-US" altLang="zh-CN" dirty="0"/>
              <a:t>prediction 0</a:t>
            </a:r>
            <a:r>
              <a:rPr lang="zh-CN" altLang="en-US" dirty="0"/>
              <a:t>、</a:t>
            </a:r>
            <a:r>
              <a:rPr lang="en-US" altLang="zh-CN" dirty="0"/>
              <a:t>1</a:t>
            </a:r>
            <a:r>
              <a:rPr lang="zh-CN" altLang="en-US" dirty="0"/>
              <a:t>和</a:t>
            </a:r>
            <a:r>
              <a:rPr lang="en-US" altLang="zh-CN" dirty="0"/>
              <a:t>GT 0</a:t>
            </a:r>
            <a:r>
              <a:rPr lang="zh-CN" altLang="en-US" dirty="0"/>
              <a:t>、</a:t>
            </a:r>
            <a:r>
              <a:rPr lang="en-US" altLang="zh-CN" dirty="0"/>
              <a:t>1</a:t>
            </a:r>
            <a:r>
              <a:rPr lang="zh-CN" altLang="en-US" dirty="0"/>
              <a:t>。然后</a:t>
            </a:r>
            <a:r>
              <a:rPr lang="en-US" altLang="zh-CN" dirty="0"/>
              <a:t>prediction0</a:t>
            </a:r>
            <a:r>
              <a:rPr lang="zh-CN" altLang="en-US" dirty="0"/>
              <a:t>、</a:t>
            </a:r>
            <a:r>
              <a:rPr lang="en-US" altLang="zh-CN" dirty="0"/>
              <a:t>1</a:t>
            </a:r>
            <a:r>
              <a:rPr lang="zh-CN" altLang="en-US" dirty="0"/>
              <a:t>和</a:t>
            </a:r>
            <a:r>
              <a:rPr lang="en-US" altLang="zh-CN" dirty="0"/>
              <a:t>GT 0</a:t>
            </a:r>
            <a:r>
              <a:rPr lang="zh-CN" altLang="en-US" dirty="0"/>
              <a:t>、</a:t>
            </a:r>
            <a:r>
              <a:rPr lang="en-US" altLang="zh-CN" dirty="0"/>
              <a:t>1</a:t>
            </a:r>
            <a:r>
              <a:rPr lang="zh-CN" altLang="en-US" dirty="0"/>
              <a:t>可以是</a:t>
            </a:r>
            <a:r>
              <a:rPr lang="en-US" altLang="zh-CN" dirty="0"/>
              <a:t>00</a:t>
            </a:r>
            <a:r>
              <a:rPr lang="zh-CN" altLang="en-US" dirty="0"/>
              <a:t>、</a:t>
            </a:r>
            <a:r>
              <a:rPr lang="en-US" altLang="zh-CN" dirty="0"/>
              <a:t>11</a:t>
            </a:r>
            <a:r>
              <a:rPr lang="zh-CN" altLang="en-US" dirty="0"/>
              <a:t>对应，或者是</a:t>
            </a:r>
            <a:r>
              <a:rPr lang="en-US" altLang="zh-CN" dirty="0"/>
              <a:t>01</a:t>
            </a:r>
            <a:r>
              <a:rPr lang="zh-CN" altLang="en-US" dirty="0"/>
              <a:t>、</a:t>
            </a:r>
            <a:r>
              <a:rPr lang="en-US" altLang="zh-CN" dirty="0"/>
              <a:t>10</a:t>
            </a:r>
            <a:r>
              <a:rPr lang="zh-CN" altLang="en-US" dirty="0"/>
              <a:t>对应，所以我们分别计算两种情况的</a:t>
            </a:r>
            <a:r>
              <a:rPr lang="en-US" altLang="zh-CN" dirty="0"/>
              <a:t>loss</a:t>
            </a:r>
            <a:r>
              <a:rPr lang="zh-CN" altLang="en-US" dirty="0"/>
              <a:t>，然后从</a:t>
            </a:r>
            <a:r>
              <a:rPr lang="en-US" altLang="zh-CN" dirty="0"/>
              <a:t>loss 0</a:t>
            </a:r>
            <a:r>
              <a:rPr lang="zh-CN" altLang="en-US" dirty="0"/>
              <a:t>和</a:t>
            </a:r>
            <a:r>
              <a:rPr lang="en-US" altLang="zh-CN" dirty="0"/>
              <a:t>loss 1</a:t>
            </a:r>
            <a:r>
              <a:rPr lang="zh-CN" altLang="en-US" dirty="0"/>
              <a:t>中取一个最小值作为最终的</a:t>
            </a:r>
            <a:r>
              <a:rPr lang="en-US" altLang="zh-CN" dirty="0"/>
              <a:t>loss, </a:t>
            </a:r>
            <a:r>
              <a:rPr lang="zh-CN" altLang="en-US" dirty="0"/>
              <a:t>这样可以最优化我们的训练，避免出现预测了一个正确的结果，但</a:t>
            </a:r>
            <a:r>
              <a:rPr lang="en-US" altLang="zh-CN" dirty="0"/>
              <a:t>loss</a:t>
            </a:r>
            <a:r>
              <a:rPr lang="zh-CN" altLang="en-US" dirty="0"/>
              <a:t>比较高的情况。</a:t>
            </a:r>
            <a:endParaRPr lang="en-US" altLang="zh-CN" dirty="0"/>
          </a:p>
          <a:p>
            <a:r>
              <a:rPr lang="en-US" altLang="zh-CN" dirty="0"/>
              <a:t>--bi</a:t>
            </a:r>
            <a:r>
              <a:rPr lang="zh-CN" altLang="en-US" dirty="0"/>
              <a:t>指候选框，</a:t>
            </a:r>
            <a:r>
              <a:rPr lang="en-US" altLang="zh-CN" dirty="0"/>
              <a:t>ci</a:t>
            </a:r>
            <a:r>
              <a:rPr lang="zh-CN" altLang="en-US" dirty="0"/>
              <a:t>指带置信度的类别标签，</a:t>
            </a:r>
            <a:r>
              <a:rPr lang="en-US" altLang="zh-CN" dirty="0"/>
              <a:t>gπk</a:t>
            </a:r>
            <a:r>
              <a:rPr lang="zh-CN" altLang="en-US" dirty="0"/>
              <a:t>指的是</a:t>
            </a:r>
            <a:r>
              <a:rPr lang="en-US" altLang="zh-CN" dirty="0"/>
              <a:t>GT</a:t>
            </a:r>
            <a:r>
              <a:rPr lang="zh-CN" altLang="en-US" dirty="0"/>
              <a:t>类别，</a:t>
            </a:r>
            <a:r>
              <a:rPr lang="en-US" altLang="zh-CN" dirty="0"/>
              <a:t>Ii</a:t>
            </a:r>
            <a:r>
              <a:rPr lang="zh-CN" altLang="en-US" dirty="0"/>
              <a:t>指的是边界框坐标，</a:t>
            </a:r>
            <a:r>
              <a:rPr lang="en-US" altLang="zh-CN" dirty="0"/>
              <a:t>gπk</a:t>
            </a:r>
            <a:r>
              <a:rPr lang="zh-CN" altLang="en-US" dirty="0"/>
              <a:t>指</a:t>
            </a:r>
            <a:r>
              <a:rPr lang="en-US" altLang="zh-CN" dirty="0"/>
              <a:t>GT</a:t>
            </a:r>
            <a:r>
              <a:rPr lang="zh-CN" altLang="en-US" dirty="0"/>
              <a:t>坐标，</a:t>
            </a:r>
            <a:r>
              <a:rPr lang="en-US" altLang="zh-CN" dirty="0"/>
              <a:t>π</a:t>
            </a:r>
            <a:r>
              <a:rPr lang="zh-CN" altLang="en-US" dirty="0"/>
              <a:t>属于</a:t>
            </a:r>
            <a:r>
              <a:rPr lang="en-US" altLang="zh-CN" dirty="0"/>
              <a:t>1-k</a:t>
            </a:r>
            <a:r>
              <a:rPr lang="zh-CN" altLang="en-US" dirty="0"/>
              <a:t>的一组特定排列组合，</a:t>
            </a:r>
            <a:r>
              <a:rPr lang="en-US" altLang="zh-CN" dirty="0"/>
              <a:t>πk</a:t>
            </a:r>
            <a:r>
              <a:rPr lang="zh-CN" altLang="en-US" dirty="0"/>
              <a:t>是序号，</a:t>
            </a:r>
            <a:r>
              <a:rPr lang="en-US" altLang="zh-CN" dirty="0"/>
              <a:t>gπk</a:t>
            </a:r>
            <a:r>
              <a:rPr lang="zh-CN" altLang="en-US" dirty="0"/>
              <a:t>指的是第</a:t>
            </a:r>
            <a:r>
              <a:rPr lang="en-US" altLang="zh-CN" dirty="0"/>
              <a:t>πk</a:t>
            </a:r>
            <a:r>
              <a:rPr lang="zh-CN" altLang="en-US" dirty="0"/>
              <a:t>个</a:t>
            </a:r>
            <a:r>
              <a:rPr lang="en-US" altLang="zh-CN" dirty="0"/>
              <a:t>GT</a:t>
            </a:r>
            <a:r>
              <a:rPr lang="zh-CN" altLang="en-US" dirty="0"/>
              <a:t>。</a:t>
            </a:r>
            <a:endParaRPr lang="en-US" altLang="zh-CN" dirty="0"/>
          </a:p>
          <a:p>
            <a:endParaRPr lang="en-US" altLang="zh-CN" dirty="0"/>
          </a:p>
          <a:p>
            <a:r>
              <a:rPr lang="zh-CN" altLang="en-US" dirty="0"/>
              <a:t>分类损失用的交叉熵损失，回归损失用的平滑</a:t>
            </a:r>
            <a:r>
              <a:rPr lang="en-US" altLang="zh-CN" dirty="0"/>
              <a:t>l1</a:t>
            </a:r>
            <a:r>
              <a:rPr lang="zh-CN" altLang="en-US" dirty="0"/>
              <a:t>损失</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0685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这个算法跟传统</a:t>
            </a:r>
            <a:r>
              <a:rPr lang="en-US" altLang="zh-CN" dirty="0"/>
              <a:t>NMS</a:t>
            </a:r>
            <a:r>
              <a:rPr lang="zh-CN" altLang="en-US" dirty="0"/>
              <a:t>相比改动非常小，在</a:t>
            </a:r>
            <a:r>
              <a:rPr lang="zh-CN" altLang="en-US" sz="1200" b="0" i="0" kern="1200" dirty="0">
                <a:solidFill>
                  <a:schemeClr val="tx1"/>
                </a:solidFill>
                <a:effectLst/>
                <a:latin typeface="+mn-lt"/>
                <a:ea typeface="+mn-ea"/>
                <a:cs typeface="+mn-cs"/>
              </a:rPr>
              <a:t>每次一个框抑制另一个框之前，插入</a:t>
            </a:r>
            <a:r>
              <a:rPr lang="zh-CN" altLang="en-US" dirty="0"/>
              <a:t>了一个对这两个预测框是否来自同一个</a:t>
            </a:r>
            <a:r>
              <a:rPr lang="en-US" altLang="zh-CN" dirty="0"/>
              <a:t>proposal</a:t>
            </a:r>
            <a:r>
              <a:rPr lang="zh-CN" altLang="en-US" dirty="0"/>
              <a:t>的判断，如果是，直接跳过，不进行抑制，若不是，则表现和传统的</a:t>
            </a:r>
            <a:r>
              <a:rPr lang="en-US" altLang="zh-CN" dirty="0" err="1"/>
              <a:t>nms</a:t>
            </a:r>
            <a:r>
              <a:rPr lang="zh-CN" altLang="en-US" dirty="0"/>
              <a:t>完全一样。</a:t>
            </a:r>
            <a:endParaRPr lang="en-US" altLang="zh-CN" dirty="0"/>
          </a:p>
          <a:p>
            <a:endParaRPr lang="en-US" altLang="zh-CN" dirty="0"/>
          </a:p>
          <a:p>
            <a:r>
              <a:rPr lang="en-US" altLang="zh-CN" dirty="0"/>
              <a:t>bi</a:t>
            </a:r>
            <a:r>
              <a:rPr lang="zh-CN" altLang="en-US" dirty="0"/>
              <a:t>、</a:t>
            </a:r>
            <a:r>
              <a:rPr lang="en-US" altLang="zh-CN" dirty="0" err="1"/>
              <a:t>bm</a:t>
            </a:r>
            <a:r>
              <a:rPr lang="zh-CN" altLang="en-US" dirty="0"/>
              <a:t>指对应</a:t>
            </a:r>
            <a:r>
              <a:rPr lang="en-US" altLang="zh-CN" dirty="0"/>
              <a:t>proposal</a:t>
            </a:r>
            <a:r>
              <a:rPr lang="zh-CN" altLang="en-US" dirty="0"/>
              <a:t>的编号</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7944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平均精度</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precision=</a:t>
            </a:r>
            <a:r>
              <a:rPr lang="en-US" altLang="zh-CN" sz="1200" b="0" i="0" kern="1200" dirty="0" err="1">
                <a:solidFill>
                  <a:schemeClr val="tx1"/>
                </a:solidFill>
                <a:effectLst/>
                <a:latin typeface="+mn-lt"/>
                <a:ea typeface="+mn-ea"/>
                <a:cs typeface="+mn-cs"/>
              </a:rPr>
              <a:t>tp</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tp+fp</a:t>
            </a:r>
            <a:r>
              <a:rPr lang="zh-CN" altLang="en-US" sz="1200" b="0" i="0" kern="1200" dirty="0">
                <a:solidFill>
                  <a:schemeClr val="tx1"/>
                </a:solidFill>
                <a:effectLst/>
                <a:latin typeface="+mn-lt"/>
                <a:ea typeface="+mn-ea"/>
                <a:cs typeface="+mn-cs"/>
              </a:rPr>
              <a:t>，精确度是判定为正例的样本中真正正样本的比重。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Recall=</a:t>
            </a:r>
            <a:r>
              <a:rPr lang="en-US" altLang="zh-CN" sz="1200" b="0" i="0" kern="1200" dirty="0" err="1">
                <a:solidFill>
                  <a:schemeClr val="tx1"/>
                </a:solidFill>
                <a:effectLst/>
                <a:latin typeface="+mn-lt"/>
                <a:ea typeface="+mn-ea"/>
                <a:cs typeface="+mn-cs"/>
              </a:rPr>
              <a:t>tp</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tp+fn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，召回率是真实正样本在总的正例中。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通过调整判定正样本的阈值可获取不同的检索结果。在每一处阈值，我们可以得到一组不同的精确度和召回率。</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就是单个类别的召回率从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到比重</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对应的精确度的平均值。</a:t>
            </a:r>
            <a:r>
              <a:rPr lang="en-US" altLang="zh-CN" sz="1200" b="1" i="0" kern="1200" dirty="0" err="1">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是把每个类别的</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都算了一遍后再取平均值，</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针对单个类别，</a:t>
            </a:r>
            <a:r>
              <a:rPr lang="en-US" altLang="zh-CN" sz="1200" b="0" i="0" kern="1200" dirty="0" err="1">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针对所有类别。有时</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也用来表示多类别平均精度。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--MR⁻²</a:t>
            </a:r>
            <a:r>
              <a:rPr lang="zh-CN" altLang="en-US" sz="1200" b="0" i="0" kern="1200" dirty="0">
                <a:solidFill>
                  <a:schemeClr val="tx1"/>
                </a:solidFill>
                <a:effectLst/>
                <a:latin typeface="+mn-lt"/>
                <a:ea typeface="+mn-ea"/>
                <a:cs typeface="+mn-cs"/>
              </a:rPr>
              <a:t>：先在</a:t>
            </a:r>
            <a:r>
              <a:rPr lang="en-US" altLang="zh-CN" sz="1200" b="0" i="0" kern="1200" dirty="0">
                <a:solidFill>
                  <a:schemeClr val="tx1"/>
                </a:solidFill>
                <a:effectLst/>
                <a:latin typeface="+mn-lt"/>
                <a:ea typeface="+mn-ea"/>
                <a:cs typeface="+mn-cs"/>
              </a:rPr>
              <a:t>0.01-100</a:t>
            </a:r>
            <a:r>
              <a:rPr lang="zh-CN" altLang="en-US" sz="1200" b="0" i="0" kern="1200" dirty="0">
                <a:solidFill>
                  <a:schemeClr val="tx1"/>
                </a:solidFill>
                <a:effectLst/>
                <a:latin typeface="+mn-lt"/>
                <a:ea typeface="+mn-ea"/>
                <a:cs typeface="+mn-cs"/>
              </a:rPr>
              <a:t>间取对数间隔的</a:t>
            </a:r>
            <a:r>
              <a:rPr lang="en-US" altLang="zh-CN" sz="1200" b="0" i="0" kern="1200" dirty="0">
                <a:solidFill>
                  <a:schemeClr val="tx1"/>
                </a:solidFill>
                <a:effectLst/>
                <a:latin typeface="+mn-lt"/>
                <a:ea typeface="+mn-ea"/>
                <a:cs typeface="+mn-cs"/>
              </a:rPr>
              <a:t>FPPI</a:t>
            </a:r>
            <a:r>
              <a:rPr lang="zh-CN" altLang="en-US" sz="1200" b="0" i="0" kern="1200" dirty="0">
                <a:solidFill>
                  <a:schemeClr val="tx1"/>
                </a:solidFill>
                <a:effectLst/>
                <a:latin typeface="+mn-lt"/>
                <a:ea typeface="+mn-ea"/>
                <a:cs typeface="+mn-cs"/>
              </a:rPr>
              <a:t>值，再以</a:t>
            </a:r>
            <a:r>
              <a:rPr lang="en-US" altLang="zh-CN" sz="1200" b="0" i="0" kern="1200" dirty="0">
                <a:solidFill>
                  <a:schemeClr val="tx1"/>
                </a:solidFill>
                <a:effectLst/>
                <a:latin typeface="+mn-lt"/>
                <a:ea typeface="+mn-ea"/>
                <a:cs typeface="+mn-cs"/>
              </a:rPr>
              <a:t>FPPI</a:t>
            </a:r>
            <a:r>
              <a:rPr lang="zh-CN" altLang="en-US" sz="1200" b="0" i="0" kern="1200" dirty="0">
                <a:solidFill>
                  <a:schemeClr val="tx1"/>
                </a:solidFill>
                <a:effectLst/>
                <a:latin typeface="+mn-lt"/>
                <a:ea typeface="+mn-ea"/>
                <a:cs typeface="+mn-cs"/>
              </a:rPr>
              <a:t>值对应的</a:t>
            </a:r>
            <a:r>
              <a:rPr lang="en-US" altLang="zh-CN" sz="1200" b="0" i="0" kern="1200" dirty="0">
                <a:solidFill>
                  <a:schemeClr val="tx1"/>
                </a:solidFill>
                <a:effectLst/>
                <a:latin typeface="+mn-lt"/>
                <a:ea typeface="+mn-ea"/>
                <a:cs typeface="+mn-cs"/>
              </a:rPr>
              <a:t>miss rate</a:t>
            </a:r>
            <a:r>
              <a:rPr lang="zh-CN" altLang="en-US" sz="1200" b="0" i="0" kern="1200" dirty="0">
                <a:solidFill>
                  <a:schemeClr val="tx1"/>
                </a:solidFill>
                <a:effectLst/>
                <a:latin typeface="+mn-lt"/>
                <a:ea typeface="+mn-ea"/>
                <a:cs typeface="+mn-cs"/>
              </a:rPr>
              <a:t>值做平均。</a:t>
            </a:r>
            <a:r>
              <a:rPr lang="en-US" altLang="zh-CN" sz="1200" b="0" i="0" kern="1200" dirty="0">
                <a:solidFill>
                  <a:schemeClr val="tx1"/>
                </a:solidFill>
                <a:effectLst/>
                <a:latin typeface="+mn-lt"/>
                <a:ea typeface="+mn-ea"/>
                <a:cs typeface="+mn-cs"/>
              </a:rPr>
              <a:t>MR=</a:t>
            </a:r>
            <a:r>
              <a:rPr lang="en-US" altLang="zh-CN" sz="1200" b="0" i="0" kern="1200" dirty="0" err="1">
                <a:solidFill>
                  <a:schemeClr val="tx1"/>
                </a:solidFill>
                <a:effectLst/>
                <a:latin typeface="+mn-lt"/>
                <a:ea typeface="+mn-ea"/>
                <a:cs typeface="+mn-cs"/>
              </a:rPr>
              <a:t>fn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tp+fn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FPPI</a:t>
            </a:r>
            <a:r>
              <a:rPr lang="zh-CN" altLang="en-US" sz="1200" b="0" i="0" kern="1200" dirty="0">
                <a:solidFill>
                  <a:schemeClr val="tx1"/>
                </a:solidFill>
                <a:effectLst/>
                <a:latin typeface="+mn-lt"/>
                <a:ea typeface="+mn-ea"/>
                <a:cs typeface="+mn-cs"/>
              </a:rPr>
              <a:t>指的是平均每张图中错误正例。越小越好。</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雅卡尔指数 </a:t>
            </a:r>
            <a:r>
              <a:rPr lang="en-US" altLang="zh-CN" sz="1200" b="0" i="0" kern="1200" dirty="0">
                <a:solidFill>
                  <a:schemeClr val="tx1"/>
                </a:solidFill>
                <a:effectLst/>
                <a:latin typeface="+mn-lt"/>
                <a:ea typeface="+mn-ea"/>
                <a:cs typeface="+mn-cs"/>
              </a:rPr>
              <a:t>JI: </a:t>
            </a:r>
            <a:r>
              <a:rPr lang="zh-CN" altLang="en-US" sz="1200" b="0" i="0" kern="1200" dirty="0">
                <a:solidFill>
                  <a:schemeClr val="tx1"/>
                </a:solidFill>
                <a:effectLst/>
                <a:latin typeface="+mn-lt"/>
                <a:ea typeface="+mn-ea"/>
                <a:cs typeface="+mn-cs"/>
              </a:rPr>
              <a:t>预测框和</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的交并比的平均值，这里取的是不同</a:t>
            </a:r>
            <a:r>
              <a:rPr lang="en-US" altLang="zh-CN" sz="1200" b="0" i="0" kern="1200" dirty="0" err="1">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阈值的最佳</a:t>
            </a:r>
            <a:r>
              <a:rPr lang="en-US" altLang="zh-CN" sz="1200" b="0" i="0" kern="1200" dirty="0">
                <a:solidFill>
                  <a:schemeClr val="tx1"/>
                </a:solidFill>
                <a:effectLst/>
                <a:latin typeface="+mn-lt"/>
                <a:ea typeface="+mn-ea"/>
                <a:cs typeface="+mn-cs"/>
              </a:rPr>
              <a:t>JI</a:t>
            </a:r>
            <a:r>
              <a:rPr lang="zh-CN" altLang="en-US" sz="1200" b="0" i="0" kern="1200" dirty="0">
                <a:solidFill>
                  <a:schemeClr val="tx1"/>
                </a:solidFill>
                <a:effectLst/>
                <a:latin typeface="+mn-lt"/>
                <a:ea typeface="+mn-ea"/>
                <a:cs typeface="+mn-cs"/>
              </a:rPr>
              <a:t>作为最终结果，用来评估预测集与</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的重叠程度。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是在</a:t>
            </a:r>
            <a:r>
              <a:rPr lang="en-US" altLang="zh-CN" sz="1200" b="0" i="0" kern="1200" dirty="0" err="1">
                <a:solidFill>
                  <a:schemeClr val="tx1"/>
                </a:solidFill>
                <a:effectLst/>
                <a:latin typeface="+mn-lt"/>
                <a:ea typeface="+mn-ea"/>
                <a:cs typeface="+mn-cs"/>
              </a:rPr>
              <a:t>CrowdHuman</a:t>
            </a:r>
            <a:r>
              <a:rPr lang="zh-CN" altLang="en-US" sz="1200" b="0" i="0" kern="1200" dirty="0">
                <a:solidFill>
                  <a:schemeClr val="tx1"/>
                </a:solidFill>
                <a:effectLst/>
                <a:latin typeface="+mn-lt"/>
                <a:ea typeface="+mn-ea"/>
                <a:cs typeface="+mn-cs"/>
              </a:rPr>
              <a:t>数据集上比较不同的</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策略。</a:t>
            </a:r>
            <a:endParaRPr lang="en-US" altLang="zh-CN" sz="1200" b="0" i="0" kern="1200" dirty="0">
              <a:solidFill>
                <a:schemeClr val="tx1"/>
              </a:solidFill>
              <a:effectLst/>
              <a:latin typeface="+mn-lt"/>
              <a:ea typeface="+mn-ea"/>
              <a:cs typeface="+mn-cs"/>
            </a:endParaRPr>
          </a:p>
          <a:p>
            <a:r>
              <a:rPr lang="zh-CN" altLang="en-US" dirty="0"/>
              <a:t>表</a:t>
            </a:r>
            <a:r>
              <a:rPr lang="en-US" altLang="zh-CN" dirty="0"/>
              <a:t>2</a:t>
            </a:r>
            <a:r>
              <a:rPr lang="zh-CN" altLang="en-US" dirty="0"/>
              <a:t>是消融实验，</a:t>
            </a:r>
            <a:r>
              <a:rPr lang="en-US" altLang="zh-CN" dirty="0"/>
              <a:t>MIP</a:t>
            </a:r>
            <a:r>
              <a:rPr lang="zh-CN" altLang="en-US" dirty="0"/>
              <a:t>指的是采用</a:t>
            </a:r>
            <a:r>
              <a:rPr lang="en-US" altLang="zh-CN" dirty="0"/>
              <a:t>EMD loss</a:t>
            </a:r>
            <a:r>
              <a:rPr lang="zh-CN" altLang="en-US" dirty="0"/>
              <a:t>的多实例预测方法</a:t>
            </a:r>
            <a:endParaRPr lang="en-US" altLang="zh-CN" dirty="0"/>
          </a:p>
          <a:p>
            <a:r>
              <a:rPr lang="zh-CN" altLang="en-US" dirty="0"/>
              <a:t>表</a:t>
            </a:r>
            <a:r>
              <a:rPr lang="en-US" altLang="zh-CN" dirty="0"/>
              <a:t>3</a:t>
            </a:r>
            <a:r>
              <a:rPr lang="zh-CN" altLang="en-US" dirty="0"/>
              <a:t>是预测集大小</a:t>
            </a:r>
            <a:r>
              <a:rPr lang="en-US" altLang="zh-CN" dirty="0"/>
              <a:t>k</a:t>
            </a:r>
            <a:r>
              <a:rPr lang="zh-CN" altLang="en-US" dirty="0"/>
              <a:t>的选择实验</a:t>
            </a:r>
          </a:p>
        </p:txBody>
      </p:sp>
      <p:sp>
        <p:nvSpPr>
          <p:cNvPr id="4" name="灯片编号占位符 3"/>
          <p:cNvSpPr>
            <a:spLocks noGrp="1"/>
          </p:cNvSpPr>
          <p:nvPr>
            <p:ph type="sldNum" sz="quarter" idx="5"/>
          </p:nvPr>
        </p:nvSpPr>
        <p:spPr/>
        <p:txBody>
          <a:bodyPr/>
          <a:lstStyle/>
          <a:p>
            <a:fld id="{2FA8111A-570E-4207-87F9-6A9F809E569B}" type="slidenum">
              <a:rPr lang="zh-CN" altLang="en-US" smtClean="0"/>
              <a:t>8</a:t>
            </a:fld>
            <a:endParaRPr lang="zh-CN" altLang="en-US"/>
          </a:p>
        </p:txBody>
      </p:sp>
    </p:spTree>
    <p:extLst>
      <p:ext uri="{BB962C8B-B14F-4D97-AF65-F5344CB8AC3E}">
        <p14:creationId xmlns:p14="http://schemas.microsoft.com/office/powerpoint/2010/main" val="349997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在拥挤程度更低的</a:t>
            </a:r>
            <a:r>
              <a:rPr lang="en-US" altLang="zh-CN" sz="1200" b="0" i="0" kern="1200" dirty="0" err="1">
                <a:solidFill>
                  <a:schemeClr val="tx1"/>
                </a:solidFill>
                <a:effectLst/>
                <a:latin typeface="+mn-lt"/>
                <a:ea typeface="+mn-ea"/>
                <a:cs typeface="+mn-cs"/>
              </a:rPr>
              <a:t>CityPersons</a:t>
            </a:r>
            <a:r>
              <a:rPr lang="zh-CN" altLang="en-US" sz="1200" b="0" i="0" kern="1200" dirty="0">
                <a:solidFill>
                  <a:schemeClr val="tx1"/>
                </a:solidFill>
                <a:effectLst/>
                <a:latin typeface="+mn-lt"/>
                <a:ea typeface="+mn-ea"/>
                <a:cs typeface="+mn-cs"/>
              </a:rPr>
              <a:t>数据集以及基本很少重叠的</a:t>
            </a:r>
            <a:r>
              <a:rPr lang="en-US" altLang="zh-CN" sz="1200" b="0" i="0" kern="1200" dirty="0">
                <a:solidFill>
                  <a:schemeClr val="tx1"/>
                </a:solidFill>
                <a:effectLst/>
                <a:latin typeface="+mn-lt"/>
                <a:ea typeface="+mn-ea"/>
                <a:cs typeface="+mn-cs"/>
              </a:rPr>
              <a:t>COCO</a:t>
            </a:r>
            <a:r>
              <a:rPr lang="zh-CN" altLang="en-US" sz="1200" b="0" i="0" kern="1200" dirty="0">
                <a:solidFill>
                  <a:schemeClr val="tx1"/>
                </a:solidFill>
                <a:effectLst/>
                <a:latin typeface="+mn-lt"/>
                <a:ea typeface="+mn-ea"/>
                <a:cs typeface="+mn-cs"/>
              </a:rPr>
              <a:t>数据集上的实验，可以看到该方法表现优良，表明这种方法能够有效应对不同拥挤程度的物体检测场景。</a:t>
            </a:r>
            <a:endParaRPr lang="zh-CN" altLang="en-US" dirty="0"/>
          </a:p>
        </p:txBody>
      </p:sp>
      <p:sp>
        <p:nvSpPr>
          <p:cNvPr id="4" name="灯片编号占位符 3"/>
          <p:cNvSpPr>
            <a:spLocks noGrp="1"/>
          </p:cNvSpPr>
          <p:nvPr>
            <p:ph type="sldNum" sz="quarter" idx="5"/>
          </p:nvPr>
        </p:nvSpPr>
        <p:spPr/>
        <p:txBody>
          <a:bodyPr/>
          <a:lstStyle/>
          <a:p>
            <a:fld id="{2FA8111A-570E-4207-87F9-6A9F809E569B}" type="slidenum">
              <a:rPr lang="zh-CN" altLang="en-US" smtClean="0"/>
              <a:t>9</a:t>
            </a:fld>
            <a:endParaRPr lang="zh-CN" altLang="en-US"/>
          </a:p>
        </p:txBody>
      </p:sp>
    </p:spTree>
    <p:extLst>
      <p:ext uri="{BB962C8B-B14F-4D97-AF65-F5344CB8AC3E}">
        <p14:creationId xmlns:p14="http://schemas.microsoft.com/office/powerpoint/2010/main" val="413171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Rectangle 1"/>
          <p:cNvSpPr>
            <a:spLocks noGrp="1"/>
          </p:cNvSpPr>
          <p:nvPr>
            <p:ph type="sldNum" sz="quarter" idx="10"/>
          </p:nvPr>
        </p:nvSpPr>
        <p:spPr>
          <a:xfrm>
            <a:off x="10907043" y="333375"/>
            <a:ext cx="351815" cy="365125"/>
          </a:xfrm>
          <a:prstGeom prst="rect">
            <a:avLst/>
          </a:prstGeom>
        </p:spPr>
        <p:txBody>
          <a:bodyPr/>
          <a:lstStyle>
            <a:lvl1pPr>
              <a:defRPr/>
            </a:lvl1pPr>
          </a:lstStyle>
          <a:p>
            <a:pPr>
              <a:defRPr/>
            </a:pPr>
            <a:fld id="{4AD23904-B0BE-6049-8EF1-2F4A30E424D2}" type="slidenum">
              <a:rPr lang="zh-CN" altLang="zh-CN"/>
              <a:t>‹#›</a:t>
            </a:fld>
            <a:endParaRPr lang="zh-CN" altLang="zh-CN"/>
          </a:p>
        </p:txBody>
      </p:sp>
      <p:sp>
        <p:nvSpPr>
          <p:cNvPr id="7" name="标题 1"/>
          <p:cNvSpPr>
            <a:spLocks noGrp="1"/>
          </p:cNvSpPr>
          <p:nvPr>
            <p:ph type="title" hasCustomPrompt="1"/>
          </p:nvPr>
        </p:nvSpPr>
        <p:spPr>
          <a:xfrm>
            <a:off x="566636" y="325475"/>
            <a:ext cx="9563914" cy="395325"/>
          </a:xfrm>
          <a:prstGeom prst="rect">
            <a:avLst/>
          </a:prstGeom>
        </p:spPr>
        <p:txBody>
          <a:bodyPr anchor="t"/>
          <a:lstStyle>
            <a:lvl1pPr>
              <a:defRPr sz="2700" b="1">
                <a:solidFill>
                  <a:srgbClr val="0D57A2"/>
                </a:solidFill>
                <a:latin typeface="微软雅黑" panose="020B0503020204020204" pitchFamily="34" charset="-122"/>
                <a:ea typeface="微软雅黑" panose="020B0503020204020204" pitchFamily="34" charset="-122"/>
              </a:defRPr>
            </a:lvl1pPr>
          </a:lstStyle>
          <a:p>
            <a:r>
              <a:rPr kumimoji="1" lang="zh-CN" altLang="en-US" dirty="0"/>
              <a:t>单击此处编辑标题样式</a:t>
            </a:r>
          </a:p>
        </p:txBody>
      </p:sp>
    </p:spTree>
    <p:extLst>
      <p:ext uri="{BB962C8B-B14F-4D97-AF65-F5344CB8AC3E}">
        <p14:creationId xmlns:p14="http://schemas.microsoft.com/office/powerpoint/2010/main" val="122740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7552" y="1709738"/>
            <a:ext cx="11410542" cy="4633913"/>
          </a:xfrm>
          <a:prstGeom prst="rect">
            <a:avLst/>
          </a:prstGeom>
        </p:spPr>
        <p:txBody>
          <a:bodyPr anchor="t"/>
          <a:lstStyle>
            <a:lvl1pPr algn="ctr">
              <a:defRPr sz="5750" b="1">
                <a:solidFill>
                  <a:srgbClr val="0E57A2"/>
                </a:solidFill>
                <a:latin typeface="微软雅黑" panose="020B0503020204020204" pitchFamily="34" charset="-122"/>
                <a:ea typeface="微软雅黑" panose="020B0503020204020204" pitchFamily="34" charset="-122"/>
              </a:defRPr>
            </a:lvl1pPr>
          </a:lstStyle>
          <a:p>
            <a:r>
              <a:rPr lang="zh-CN" altLang="en-US" dirty="0"/>
              <a:t>单击此处编辑文本样式</a:t>
            </a:r>
          </a:p>
        </p:txBody>
      </p:sp>
      <p:sp>
        <p:nvSpPr>
          <p:cNvPr id="4" name="Rectangle 1"/>
          <p:cNvSpPr>
            <a:spLocks noGrp="1"/>
          </p:cNvSpPr>
          <p:nvPr>
            <p:ph type="sldNum" sz="quarter" idx="10"/>
          </p:nvPr>
        </p:nvSpPr>
        <p:spPr>
          <a:xfrm>
            <a:off x="10907043" y="333375"/>
            <a:ext cx="351815" cy="365125"/>
          </a:xfrm>
          <a:prstGeom prst="rect">
            <a:avLst/>
          </a:prstGeom>
        </p:spPr>
        <p:txBody>
          <a:bodyPr/>
          <a:lstStyle>
            <a:lvl1pPr>
              <a:defRPr/>
            </a:lvl1pPr>
          </a:lstStyle>
          <a:p>
            <a:pPr>
              <a:defRPr/>
            </a:pPr>
            <a:fld id="{FCC58C2B-3464-D54C-88B4-2EAEF1207574}" type="slidenum">
              <a:rPr lang="zh-CN" altLang="zh-CN"/>
              <a:t>‹#›</a:t>
            </a:fld>
            <a:endParaRPr lang="zh-CN" altLang="zh-CN"/>
          </a:p>
        </p:txBody>
      </p:sp>
      <p:sp>
        <p:nvSpPr>
          <p:cNvPr id="7" name="文本占位符 6"/>
          <p:cNvSpPr>
            <a:spLocks noGrp="1"/>
          </p:cNvSpPr>
          <p:nvPr>
            <p:ph type="body" sz="quarter" idx="11" hasCustomPrompt="1"/>
          </p:nvPr>
        </p:nvSpPr>
        <p:spPr>
          <a:xfrm>
            <a:off x="566636" y="333375"/>
            <a:ext cx="8285174" cy="396044"/>
          </a:xfrm>
          <a:prstGeom prst="rect">
            <a:avLst/>
          </a:prstGeom>
        </p:spPr>
        <p:txBody>
          <a:bodyPr anchor="t"/>
          <a:lstStyle>
            <a:lvl1pPr marL="0" indent="0">
              <a:buFontTx/>
              <a:buNone/>
              <a:defRPr sz="27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单击此处编辑标题样式</a:t>
            </a:r>
          </a:p>
        </p:txBody>
      </p:sp>
    </p:spTree>
    <p:extLst>
      <p:ext uri="{BB962C8B-B14F-4D97-AF65-F5344CB8AC3E}">
        <p14:creationId xmlns:p14="http://schemas.microsoft.com/office/powerpoint/2010/main" val="250815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387552" y="1085850"/>
            <a:ext cx="11410543" cy="5257800"/>
          </a:xfrm>
          <a:prstGeom prst="rect">
            <a:avLst/>
          </a:prstGeom>
        </p:spPr>
        <p:txBody>
          <a:bodyPr/>
          <a:lstStyle>
            <a:lvl1pPr marL="0" indent="0">
              <a:lnSpc>
                <a:spcPct val="150000"/>
              </a:lnSpc>
              <a:buFont typeface="Wingdings" panose="05000000000000000000" pitchFamily="2" charset="2"/>
              <a:buNone/>
              <a:defRPr sz="2000" b="1">
                <a:solidFill>
                  <a:srgbClr val="0E57A2"/>
                </a:solidFill>
                <a:latin typeface="微软雅黑" panose="020B0503020204020204" pitchFamily="34" charset="-122"/>
                <a:ea typeface="微软雅黑" panose="020B0503020204020204" pitchFamily="34" charset="-122"/>
              </a:defRPr>
            </a:lvl1pPr>
            <a:lvl2pPr marL="456565" indent="0" algn="l">
              <a:buNone/>
              <a:defRPr sz="2000">
                <a:solidFill>
                  <a:srgbClr val="0E57A2"/>
                </a:solidFill>
                <a:latin typeface="微软雅黑" panose="020B0503020204020204" pitchFamily="34" charset="-122"/>
                <a:ea typeface="微软雅黑" panose="020B0503020204020204" pitchFamily="34" charset="-122"/>
              </a:defRPr>
            </a:lvl2pPr>
            <a:lvl3pPr marL="913765" indent="0" algn="l">
              <a:buNone/>
              <a:defRPr sz="2000">
                <a:solidFill>
                  <a:srgbClr val="0E57A2"/>
                </a:solidFill>
                <a:latin typeface="微软雅黑" panose="020B0503020204020204" pitchFamily="34" charset="-122"/>
                <a:ea typeface="微软雅黑" panose="020B0503020204020204" pitchFamily="34" charset="-122"/>
              </a:defRPr>
            </a:lvl3pPr>
            <a:lvl4pPr marL="1370965" indent="0" algn="l">
              <a:buNone/>
              <a:defRPr sz="2000">
                <a:solidFill>
                  <a:srgbClr val="0E57A2"/>
                </a:solidFill>
                <a:latin typeface="微软雅黑" panose="020B0503020204020204" pitchFamily="34" charset="-122"/>
                <a:ea typeface="微软雅黑" panose="020B0503020204020204" pitchFamily="34" charset="-122"/>
              </a:defRPr>
            </a:lvl4pPr>
            <a:lvl5pPr marL="1828165" indent="0" algn="l">
              <a:buNone/>
              <a:defRPr sz="2000">
                <a:solidFill>
                  <a:srgbClr val="0E57A2"/>
                </a:solidFill>
                <a:latin typeface="微软雅黑" panose="020B0503020204020204" pitchFamily="34" charset="-122"/>
                <a:ea typeface="微软雅黑" panose="020B0503020204020204" pitchFamily="34" charset="-122"/>
              </a:defRPr>
            </a:lvl5pPr>
          </a:lstStyle>
          <a:p>
            <a:pPr lvl="0"/>
            <a:r>
              <a:rPr lang="zh-CN" altLang="en-US" dirty="0"/>
              <a:t>单击此处编辑文本样式</a:t>
            </a:r>
            <a:endParaRPr lang="en-US" altLang="zh-CN" dirty="0"/>
          </a:p>
        </p:txBody>
      </p:sp>
      <p:sp>
        <p:nvSpPr>
          <p:cNvPr id="4" name="Rectangle 1"/>
          <p:cNvSpPr>
            <a:spLocks noGrp="1"/>
          </p:cNvSpPr>
          <p:nvPr>
            <p:ph type="sldNum" sz="quarter" idx="10"/>
          </p:nvPr>
        </p:nvSpPr>
        <p:spPr>
          <a:xfrm>
            <a:off x="10907043" y="333375"/>
            <a:ext cx="351815" cy="365125"/>
          </a:xfrm>
          <a:prstGeom prst="rect">
            <a:avLst/>
          </a:prstGeom>
        </p:spPr>
        <p:txBody>
          <a:bodyPr/>
          <a:lstStyle>
            <a:lvl1pPr>
              <a:defRPr/>
            </a:lvl1pPr>
          </a:lstStyle>
          <a:p>
            <a:pPr>
              <a:defRPr/>
            </a:pPr>
            <a:fld id="{2CDEA0E9-9099-FB46-ACFE-07B54E6DE2EF}" type="slidenum">
              <a:rPr lang="zh-CN" altLang="zh-CN"/>
              <a:t>‹#›</a:t>
            </a:fld>
            <a:endParaRPr lang="zh-CN" altLang="zh-CN"/>
          </a:p>
        </p:txBody>
      </p:sp>
      <p:sp>
        <p:nvSpPr>
          <p:cNvPr id="5" name="标题 1"/>
          <p:cNvSpPr>
            <a:spLocks noGrp="1"/>
          </p:cNvSpPr>
          <p:nvPr>
            <p:ph type="title" hasCustomPrompt="1"/>
          </p:nvPr>
        </p:nvSpPr>
        <p:spPr>
          <a:xfrm>
            <a:off x="566636" y="325475"/>
            <a:ext cx="9563914" cy="395325"/>
          </a:xfrm>
          <a:prstGeom prst="rect">
            <a:avLst/>
          </a:prstGeom>
        </p:spPr>
        <p:txBody>
          <a:bodyPr anchor="t"/>
          <a:lstStyle>
            <a:lvl1pPr>
              <a:defRPr sz="2700" b="1">
                <a:solidFill>
                  <a:srgbClr val="0D57A2"/>
                </a:solidFill>
                <a:latin typeface="微软雅黑" panose="020B0503020204020204" pitchFamily="34" charset="-122"/>
                <a:ea typeface="微软雅黑" panose="020B0503020204020204" pitchFamily="34" charset="-122"/>
              </a:defRPr>
            </a:lvl1pPr>
          </a:lstStyle>
          <a:p>
            <a:r>
              <a:rPr kumimoji="1" lang="zh-CN" altLang="en-US" dirty="0"/>
              <a:t>单击此处编辑标题样式</a:t>
            </a:r>
          </a:p>
        </p:txBody>
      </p:sp>
    </p:spTree>
    <p:extLst>
      <p:ext uri="{BB962C8B-B14F-4D97-AF65-F5344CB8AC3E}">
        <p14:creationId xmlns:p14="http://schemas.microsoft.com/office/powerpoint/2010/main" val="1967058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387552" y="1098154"/>
            <a:ext cx="5447962" cy="5257800"/>
          </a:xfrm>
          <a:prstGeom prst="rect">
            <a:avLst/>
          </a:prstGeom>
        </p:spPr>
        <p:txBody>
          <a:bodyPr/>
          <a:lstStyle>
            <a:lvl1pPr marL="0" indent="0">
              <a:buFontTx/>
              <a:buNone/>
              <a:defRPr sz="20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单击此处编辑文本样式</a:t>
            </a:r>
          </a:p>
        </p:txBody>
      </p:sp>
      <p:sp>
        <p:nvSpPr>
          <p:cNvPr id="4" name="内容占位符 3"/>
          <p:cNvSpPr>
            <a:spLocks noGrp="1"/>
          </p:cNvSpPr>
          <p:nvPr>
            <p:ph sz="half" idx="2" hasCustomPrompt="1"/>
          </p:nvPr>
        </p:nvSpPr>
        <p:spPr>
          <a:xfrm>
            <a:off x="6340479" y="1098154"/>
            <a:ext cx="5448756" cy="5257800"/>
          </a:xfrm>
          <a:prstGeom prst="rect">
            <a:avLst/>
          </a:prstGeom>
        </p:spPr>
        <p:txBody>
          <a:bodyPr/>
          <a:lstStyle>
            <a:lvl1pPr marL="0" indent="0">
              <a:buFontTx/>
              <a:buNone/>
              <a:defRPr sz="20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单击此处编辑文本样式</a:t>
            </a:r>
          </a:p>
        </p:txBody>
      </p:sp>
      <p:sp>
        <p:nvSpPr>
          <p:cNvPr id="5" name="Rectangle 1"/>
          <p:cNvSpPr>
            <a:spLocks noGrp="1"/>
          </p:cNvSpPr>
          <p:nvPr>
            <p:ph type="sldNum" sz="quarter" idx="10"/>
          </p:nvPr>
        </p:nvSpPr>
        <p:spPr>
          <a:xfrm>
            <a:off x="10907043" y="333375"/>
            <a:ext cx="351815" cy="365125"/>
          </a:xfrm>
          <a:prstGeom prst="rect">
            <a:avLst/>
          </a:prstGeom>
        </p:spPr>
        <p:txBody>
          <a:bodyPr/>
          <a:lstStyle>
            <a:lvl1pPr>
              <a:defRPr/>
            </a:lvl1pPr>
          </a:lstStyle>
          <a:p>
            <a:pPr>
              <a:defRPr/>
            </a:pPr>
            <a:fld id="{E563A6AF-4E65-5747-B340-BDB605AD0897}" type="slidenum">
              <a:rPr lang="zh-CN" altLang="zh-CN"/>
              <a:t>‹#›</a:t>
            </a:fld>
            <a:endParaRPr lang="zh-CN" altLang="zh-CN"/>
          </a:p>
        </p:txBody>
      </p:sp>
      <p:sp>
        <p:nvSpPr>
          <p:cNvPr id="7" name="标题 1"/>
          <p:cNvSpPr>
            <a:spLocks noGrp="1"/>
          </p:cNvSpPr>
          <p:nvPr>
            <p:ph type="title" hasCustomPrompt="1"/>
          </p:nvPr>
        </p:nvSpPr>
        <p:spPr>
          <a:xfrm>
            <a:off x="566636" y="325475"/>
            <a:ext cx="9563914" cy="395325"/>
          </a:xfrm>
          <a:prstGeom prst="rect">
            <a:avLst/>
          </a:prstGeom>
        </p:spPr>
        <p:txBody>
          <a:bodyPr anchor="t"/>
          <a:lstStyle>
            <a:lvl1pPr>
              <a:defRPr sz="2700" b="1">
                <a:solidFill>
                  <a:srgbClr val="0D57A2"/>
                </a:solidFill>
                <a:latin typeface="微软雅黑" panose="020B0503020204020204" pitchFamily="34" charset="-122"/>
                <a:ea typeface="微软雅黑" panose="020B0503020204020204" pitchFamily="34" charset="-122"/>
              </a:defRPr>
            </a:lvl1pPr>
          </a:lstStyle>
          <a:p>
            <a:r>
              <a:rPr kumimoji="1" lang="zh-CN" altLang="en-US" dirty="0"/>
              <a:t>单击此处编辑标题样式</a:t>
            </a:r>
          </a:p>
        </p:txBody>
      </p:sp>
    </p:spTree>
    <p:extLst>
      <p:ext uri="{BB962C8B-B14F-4D97-AF65-F5344CB8AC3E}">
        <p14:creationId xmlns:p14="http://schemas.microsoft.com/office/powerpoint/2010/main" val="4157411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91620" y="2711450"/>
            <a:ext cx="5701203" cy="1600200"/>
          </a:xfrm>
          <a:prstGeom prst="rect">
            <a:avLst/>
          </a:prstGeom>
        </p:spPr>
        <p:txBody>
          <a:bodyPr anchor="ctr"/>
          <a:lstStyle>
            <a:lvl1pPr algn="ctr">
              <a:defRPr sz="3600" b="1">
                <a:solidFill>
                  <a:srgbClr val="0E57A2"/>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
        <p:nvSpPr>
          <p:cNvPr id="5" name="Rectangle 1"/>
          <p:cNvSpPr>
            <a:spLocks noGrp="1"/>
          </p:cNvSpPr>
          <p:nvPr>
            <p:ph type="sldNum" sz="quarter" idx="10"/>
          </p:nvPr>
        </p:nvSpPr>
        <p:spPr>
          <a:xfrm>
            <a:off x="10907043" y="333375"/>
            <a:ext cx="351815" cy="365125"/>
          </a:xfrm>
          <a:prstGeom prst="rect">
            <a:avLst/>
          </a:prstGeom>
        </p:spPr>
        <p:txBody>
          <a:bodyPr/>
          <a:lstStyle>
            <a:lvl1pPr>
              <a:defRPr/>
            </a:lvl1pPr>
          </a:lstStyle>
          <a:p>
            <a:pPr>
              <a:defRPr/>
            </a:pPr>
            <a:fld id="{8445ECC8-794E-0142-8793-6BF09E82F0E9}" type="slidenum">
              <a:rPr lang="zh-CN" altLang="zh-CN"/>
              <a:t>‹#›</a:t>
            </a:fld>
            <a:endParaRPr lang="zh-CN" altLang="zh-CN"/>
          </a:p>
        </p:txBody>
      </p:sp>
      <p:sp>
        <p:nvSpPr>
          <p:cNvPr id="7" name="内容占位符 3"/>
          <p:cNvSpPr>
            <a:spLocks noGrp="1"/>
          </p:cNvSpPr>
          <p:nvPr>
            <p:ph sz="half" idx="2" hasCustomPrompt="1"/>
          </p:nvPr>
        </p:nvSpPr>
        <p:spPr>
          <a:xfrm>
            <a:off x="6340479" y="1098154"/>
            <a:ext cx="5448756" cy="5257800"/>
          </a:xfrm>
          <a:prstGeom prst="rect">
            <a:avLst/>
          </a:prstGeom>
        </p:spPr>
        <p:txBody>
          <a:bodyPr/>
          <a:lstStyle>
            <a:lvl1pPr marL="0" indent="0">
              <a:buFontTx/>
              <a:buNone/>
              <a:defRPr sz="20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单击此处编辑文本样式</a:t>
            </a:r>
          </a:p>
        </p:txBody>
      </p:sp>
      <p:sp>
        <p:nvSpPr>
          <p:cNvPr id="11" name="文本占位符 10"/>
          <p:cNvSpPr>
            <a:spLocks noGrp="1"/>
          </p:cNvSpPr>
          <p:nvPr>
            <p:ph type="body" sz="quarter" idx="11" hasCustomPrompt="1"/>
          </p:nvPr>
        </p:nvSpPr>
        <p:spPr>
          <a:xfrm>
            <a:off x="566636" y="333375"/>
            <a:ext cx="8681461" cy="395672"/>
          </a:xfrm>
          <a:prstGeom prst="rect">
            <a:avLst/>
          </a:prstGeom>
        </p:spPr>
        <p:txBody>
          <a:bodyPr/>
          <a:lstStyle>
            <a:lvl1pPr marL="0" indent="0">
              <a:buFontTx/>
              <a:buNone/>
              <a:defRPr sz="2700" b="1">
                <a:solidFill>
                  <a:srgbClr val="0E57A2"/>
                </a:solidFill>
                <a:latin typeface="微软雅黑" panose="020B0503020204020204" pitchFamily="34" charset="-122"/>
                <a:ea typeface="微软雅黑" panose="020B0503020204020204" pitchFamily="34" charset="-122"/>
              </a:defRPr>
            </a:lvl1pPr>
          </a:lstStyle>
          <a:p>
            <a:pPr lvl="0"/>
            <a:r>
              <a:rPr lang="zh-CN" altLang="en-US" dirty="0"/>
              <a:t>单击此处编辑标题文本样式</a:t>
            </a:r>
          </a:p>
        </p:txBody>
      </p:sp>
    </p:spTree>
    <p:extLst>
      <p:ext uri="{BB962C8B-B14F-4D97-AF65-F5344CB8AC3E}">
        <p14:creationId xmlns:p14="http://schemas.microsoft.com/office/powerpoint/2010/main" val="226555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7843" y="365125"/>
            <a:ext cx="10516315" cy="1325563"/>
          </a:xfrm>
          <a:prstGeom prst="rect">
            <a:avLst/>
          </a:prstGeom>
        </p:spPr>
        <p:txBody>
          <a:bodyPr/>
          <a:lstStyle/>
          <a:p>
            <a:r>
              <a:rPr lang="zh-CN" altLang="en-US"/>
              <a:t>单击此处编辑母版标题样式</a:t>
            </a:r>
          </a:p>
        </p:txBody>
      </p:sp>
      <p:sp>
        <p:nvSpPr>
          <p:cNvPr id="3" name="矩形 2"/>
          <p:cNvSpPr/>
          <p:nvPr userDrawn="1"/>
        </p:nvSpPr>
        <p:spPr bwMode="auto">
          <a:xfrm>
            <a:off x="0" y="3267418"/>
            <a:ext cx="12192000" cy="323165"/>
          </a:xfrm>
          <a:prstGeom prst="rect">
            <a:avLst/>
          </a:prstGeom>
          <a:solidFill>
            <a:srgbClr val="FFFFFF"/>
          </a:solidFill>
          <a:ln w="12700" cap="flat" cmpd="sng" algn="ctr">
            <a:noFill/>
            <a:prstDash val="solid"/>
            <a:miter lim="400000"/>
            <a:headEnd type="none" w="med" len="med"/>
            <a:tailEnd type="none" w="med" len="med"/>
          </a:ln>
        </p:spPr>
        <p:txBody>
          <a:bodyPr vert="horz" wrap="square" lIns="22860" tIns="22860" rIns="22860" bIns="2286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Tree>
    <p:extLst>
      <p:ext uri="{BB962C8B-B14F-4D97-AF65-F5344CB8AC3E}">
        <p14:creationId xmlns:p14="http://schemas.microsoft.com/office/powerpoint/2010/main" val="2990701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1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 name="圆角矩形 3"/>
          <p:cNvSpPr/>
          <p:nvPr userDrawn="1"/>
        </p:nvSpPr>
        <p:spPr>
          <a:xfrm>
            <a:off x="401636" y="343800"/>
            <a:ext cx="74813" cy="342000"/>
          </a:xfrm>
          <a:prstGeom prst="roundRect">
            <a:avLst>
              <a:gd name="adj" fmla="val 0"/>
            </a:avLst>
          </a:prstGeom>
          <a:solidFill>
            <a:srgbClr val="0E57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598"/>
          </a:p>
        </p:txBody>
      </p:sp>
      <p:pic>
        <p:nvPicPr>
          <p:cNvPr id="2" name="图片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335209" y="343800"/>
            <a:ext cx="1462886" cy="342000"/>
          </a:xfrm>
          <a:prstGeom prst="rect">
            <a:avLst/>
          </a:prstGeom>
        </p:spPr>
      </p:pic>
      <p:grpSp>
        <p:nvGrpSpPr>
          <p:cNvPr id="3" name="组合 2"/>
          <p:cNvGrpSpPr/>
          <p:nvPr userDrawn="1"/>
        </p:nvGrpSpPr>
        <p:grpSpPr>
          <a:xfrm>
            <a:off x="12363961" y="0"/>
            <a:ext cx="807026" cy="3609290"/>
            <a:chOff x="24715042" y="0"/>
            <a:chExt cx="1613212" cy="7218579"/>
          </a:xfrm>
        </p:grpSpPr>
        <p:sp>
          <p:nvSpPr>
            <p:cNvPr id="7" name="矩形 6"/>
            <p:cNvSpPr/>
            <p:nvPr userDrawn="1"/>
          </p:nvSpPr>
          <p:spPr bwMode="auto">
            <a:xfrm>
              <a:off x="24715044" y="7436"/>
              <a:ext cx="719603" cy="738664"/>
            </a:xfrm>
            <a:prstGeom prst="rect">
              <a:avLst/>
            </a:prstGeom>
            <a:solidFill>
              <a:srgbClr val="0D57A2"/>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8" name="矩形 7"/>
            <p:cNvSpPr/>
            <p:nvPr userDrawn="1"/>
          </p:nvSpPr>
          <p:spPr bwMode="auto">
            <a:xfrm>
              <a:off x="24715042" y="2111570"/>
              <a:ext cx="719603" cy="738664"/>
            </a:xfrm>
            <a:prstGeom prst="rect">
              <a:avLst/>
            </a:prstGeom>
            <a:solidFill>
              <a:schemeClr val="bg2">
                <a:lumMod val="25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9" name="矩形 8"/>
            <p:cNvSpPr/>
            <p:nvPr userDrawn="1"/>
          </p:nvSpPr>
          <p:spPr bwMode="auto">
            <a:xfrm>
              <a:off x="24715044" y="4316019"/>
              <a:ext cx="719603" cy="738664"/>
            </a:xfrm>
            <a:prstGeom prst="rect">
              <a:avLst/>
            </a:prstGeom>
            <a:solidFill>
              <a:srgbClr val="0365C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0" name="矩形 9"/>
            <p:cNvSpPr/>
            <p:nvPr userDrawn="1"/>
          </p:nvSpPr>
          <p:spPr bwMode="auto">
            <a:xfrm>
              <a:off x="24715520" y="1037036"/>
              <a:ext cx="719603" cy="738664"/>
            </a:xfrm>
            <a:prstGeom prst="rect">
              <a:avLst/>
            </a:prstGeom>
            <a:solidFill>
              <a:srgbClr val="A00F19"/>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2" name="矩形 11"/>
            <p:cNvSpPr/>
            <p:nvPr userDrawn="1"/>
          </p:nvSpPr>
          <p:spPr bwMode="auto">
            <a:xfrm>
              <a:off x="24715042" y="3241488"/>
              <a:ext cx="719603" cy="738664"/>
            </a:xfrm>
            <a:prstGeom prst="rect">
              <a:avLst/>
            </a:prstGeom>
            <a:solidFill>
              <a:schemeClr val="bg2">
                <a:lumMod val="50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4" name="文本框 13"/>
            <p:cNvSpPr txBox="1"/>
            <p:nvPr userDrawn="1"/>
          </p:nvSpPr>
          <p:spPr>
            <a:xfrm>
              <a:off x="25466928" y="0"/>
              <a:ext cx="861326" cy="2621230"/>
            </a:xfrm>
            <a:prstGeom prst="rect">
              <a:avLst/>
            </a:prstGeom>
            <a:noFill/>
          </p:spPr>
          <p:txBody>
            <a:bodyPr vert="eaVert" wrap="none" rtlCol="0">
              <a:spAutoFit/>
            </a:bodyPr>
            <a:lstStyle/>
            <a:p>
              <a:r>
                <a:rPr lang="zh-CN" altLang="en-US" sz="1600" b="1" spc="300" dirty="0">
                  <a:solidFill>
                    <a:schemeClr val="bg1">
                      <a:lumMod val="50000"/>
                    </a:schemeClr>
                  </a:solidFill>
                  <a:latin typeface="微软雅黑" panose="020B0503020204020204" pitchFamily="34" charset="-122"/>
                  <a:ea typeface="微软雅黑" panose="020B0503020204020204" pitchFamily="34" charset="-122"/>
                </a:rPr>
                <a:t>可用辅助色</a:t>
              </a:r>
            </a:p>
          </p:txBody>
        </p:sp>
        <p:sp>
          <p:nvSpPr>
            <p:cNvPr id="15" name="矩形 14"/>
            <p:cNvSpPr/>
            <p:nvPr userDrawn="1"/>
          </p:nvSpPr>
          <p:spPr bwMode="auto">
            <a:xfrm>
              <a:off x="24716073" y="6479915"/>
              <a:ext cx="719603" cy="738664"/>
            </a:xfrm>
            <a:prstGeom prst="rect">
              <a:avLst/>
            </a:prstGeom>
            <a:solidFill>
              <a:srgbClr val="FFC000"/>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16" name="矩形 15"/>
            <p:cNvSpPr/>
            <p:nvPr userDrawn="1"/>
          </p:nvSpPr>
          <p:spPr bwMode="auto">
            <a:xfrm>
              <a:off x="24715042" y="5405381"/>
              <a:ext cx="719603" cy="738664"/>
            </a:xfrm>
            <a:prstGeom prst="rect">
              <a:avLst/>
            </a:prstGeom>
            <a:solidFill>
              <a:schemeClr val="accent5">
                <a:lumMod val="75000"/>
              </a:schemeClr>
            </a:solidFill>
            <a:ln w="12700" cap="flat" cmpd="sng" algn="ctr">
              <a:no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913448" rtl="0" eaLnBrk="1"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grpSp>
    </p:spTree>
    <p:extLst>
      <p:ext uri="{BB962C8B-B14F-4D97-AF65-F5344CB8AC3E}">
        <p14:creationId xmlns:p14="http://schemas.microsoft.com/office/powerpoint/2010/main" val="3453707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3448" rtl="0" eaLnBrk="0" fontAlgn="base" hangingPunct="0">
        <a:lnSpc>
          <a:spcPct val="90000"/>
        </a:lnSpc>
        <a:spcBef>
          <a:spcPct val="0"/>
        </a:spcBef>
        <a:spcAft>
          <a:spcPct val="0"/>
        </a:spcAft>
        <a:defRPr sz="3000" kern="1200">
          <a:solidFill>
            <a:srgbClr val="7F7F7F"/>
          </a:solidFill>
          <a:latin typeface="+mj-lt"/>
          <a:ea typeface="+mj-ea"/>
          <a:cs typeface="+mj-cs"/>
          <a:sym typeface="Helvetica" panose="020B0604020202030204" charset="0"/>
        </a:defRPr>
      </a:lvl1pPr>
      <a:lvl2pPr algn="l" defTabSz="913448" rtl="0" eaLnBrk="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2pPr>
      <a:lvl3pPr algn="l" defTabSz="913448" rtl="0" eaLnBrk="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3pPr>
      <a:lvl4pPr algn="l" defTabSz="913448" rtl="0" eaLnBrk="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4pPr>
      <a:lvl5pPr algn="l" defTabSz="913448" rtl="0" eaLnBrk="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5pPr>
      <a:lvl6pPr marL="228600" algn="l" defTabSz="913448" rtl="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6pPr>
      <a:lvl7pPr marL="457200" algn="l" defTabSz="913448" rtl="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7pPr>
      <a:lvl8pPr marL="685800" algn="l" defTabSz="913448" rtl="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8pPr>
      <a:lvl9pPr marL="914400" algn="l" defTabSz="913448" rtl="0" fontAlgn="base" hangingPunct="0">
        <a:lnSpc>
          <a:spcPct val="90000"/>
        </a:lnSpc>
        <a:spcBef>
          <a:spcPct val="0"/>
        </a:spcBef>
        <a:spcAft>
          <a:spcPct val="0"/>
        </a:spcAft>
        <a:defRPr sz="3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9pPr>
    </p:titleStyle>
    <p:bodyStyle>
      <a:lvl1pPr marL="227965" indent="-227965" algn="l" defTabSz="913448" rtl="0" eaLnBrk="0" fontAlgn="base" hangingPunct="0">
        <a:lnSpc>
          <a:spcPct val="90000"/>
        </a:lnSpc>
        <a:spcBef>
          <a:spcPts val="1000"/>
        </a:spcBef>
        <a:spcAft>
          <a:spcPct val="0"/>
        </a:spcAft>
        <a:buSzPct val="100000"/>
        <a:buFont typeface="Arial" panose="020B0604020202020204" pitchFamily="34" charset="0"/>
        <a:buChar char="•"/>
        <a:defRPr sz="2400" kern="1200">
          <a:solidFill>
            <a:srgbClr val="7F7F7F"/>
          </a:solidFill>
          <a:latin typeface="+mn-lt"/>
          <a:ea typeface="+mn-ea"/>
          <a:cs typeface="+mn-cs"/>
          <a:sym typeface="Helvetica" panose="020B0604020202030204" charset="0"/>
        </a:defRPr>
      </a:lvl1pPr>
      <a:lvl2pPr marL="731203" indent="-274638" algn="l" defTabSz="913448" rtl="0" eaLnBrk="0" fontAlgn="base" hangingPunct="0">
        <a:lnSpc>
          <a:spcPct val="90000"/>
        </a:lnSpc>
        <a:spcBef>
          <a:spcPts val="1000"/>
        </a:spcBef>
        <a:spcAft>
          <a:spcPct val="0"/>
        </a:spcAft>
        <a:buSzPct val="100000"/>
        <a:buFont typeface="Arial" panose="020B0604020202020204" pitchFamily="34" charset="0"/>
        <a:buChar char="•"/>
        <a:defRPr sz="2400" kern="1200">
          <a:solidFill>
            <a:srgbClr val="7F7F7F"/>
          </a:solidFill>
          <a:latin typeface="+mn-lt"/>
          <a:ea typeface="+mn-ea"/>
          <a:cs typeface="+mn-cs"/>
          <a:sym typeface="Helvetica" panose="020B0604020202030204" charset="0"/>
        </a:defRPr>
      </a:lvl2pPr>
      <a:lvl3pPr marL="1218565" indent="-304800" algn="l" defTabSz="913448" rtl="0" eaLnBrk="0" fontAlgn="base" hangingPunct="0">
        <a:lnSpc>
          <a:spcPct val="90000"/>
        </a:lnSpc>
        <a:spcBef>
          <a:spcPts val="1000"/>
        </a:spcBef>
        <a:spcAft>
          <a:spcPct val="0"/>
        </a:spcAft>
        <a:buSzPct val="100000"/>
        <a:buFont typeface="Arial" panose="020B0604020202020204" pitchFamily="34" charset="0"/>
        <a:buChar char="•"/>
        <a:defRPr sz="2400" kern="1200">
          <a:solidFill>
            <a:srgbClr val="7F7F7F"/>
          </a:solidFill>
          <a:latin typeface="+mn-lt"/>
          <a:ea typeface="+mn-ea"/>
          <a:cs typeface="+mn-cs"/>
          <a:sym typeface="Helvetica" panose="020B0604020202030204" charset="0"/>
        </a:defRPr>
      </a:lvl3pPr>
      <a:lvl4pPr marL="1713865" indent="-342900" algn="l" defTabSz="913448" rtl="0" eaLnBrk="0" fontAlgn="base" hangingPunct="0">
        <a:lnSpc>
          <a:spcPct val="90000"/>
        </a:lnSpc>
        <a:spcBef>
          <a:spcPts val="1000"/>
        </a:spcBef>
        <a:spcAft>
          <a:spcPct val="0"/>
        </a:spcAft>
        <a:buSzPct val="100000"/>
        <a:buFont typeface="Arial" panose="020B0604020202020204" pitchFamily="34" charset="0"/>
        <a:buChar char="•"/>
        <a:defRPr sz="2400" kern="1200">
          <a:solidFill>
            <a:srgbClr val="7F7F7F"/>
          </a:solidFill>
          <a:latin typeface="+mn-lt"/>
          <a:ea typeface="+mn-ea"/>
          <a:cs typeface="+mn-cs"/>
          <a:sym typeface="Helvetica" panose="020B0604020202030204" charset="0"/>
        </a:defRPr>
      </a:lvl4pPr>
      <a:lvl5pPr marL="2171065" indent="-342900" algn="l" defTabSz="913448" rtl="0" eaLnBrk="0" fontAlgn="base" hangingPunct="0">
        <a:lnSpc>
          <a:spcPct val="90000"/>
        </a:lnSpc>
        <a:spcBef>
          <a:spcPts val="1000"/>
        </a:spcBef>
        <a:spcAft>
          <a:spcPct val="0"/>
        </a:spcAft>
        <a:buSzPct val="100000"/>
        <a:buFont typeface="Arial" panose="020B0604020202020204" pitchFamily="34" charset="0"/>
        <a:buChar char="•"/>
        <a:defRPr sz="2400" kern="1200">
          <a:solidFill>
            <a:srgbClr val="7F7F7F"/>
          </a:solidFill>
          <a:latin typeface="+mn-lt"/>
          <a:ea typeface="+mn-ea"/>
          <a:cs typeface="+mn-cs"/>
          <a:sym typeface="Helvetica" panose="020B060402020203020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zh-CN"/>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018535" y="1340768"/>
            <a:ext cx="10154930" cy="2304256"/>
          </a:xfrm>
          <a:prstGeom prst="rect">
            <a:avLst/>
          </a:prstGeom>
        </p:spPr>
        <p:txBody>
          <a:bodyPr anchor="ctr">
            <a:noAutofit/>
          </a:bodyPr>
          <a:lstStyle/>
          <a:p>
            <a:pPr algn="ctr"/>
            <a:r>
              <a:rPr lang="en-US" sz="4400" b="0" dirty="0">
                <a:solidFill>
                  <a:schemeClr val="bg2">
                    <a:lumMod val="10000"/>
                  </a:schemeClr>
                </a:solidFill>
                <a:latin typeface="Times New Roman" panose="02020603050405020304" pitchFamily="18" charset="0"/>
                <a:cs typeface="Times New Roman" panose="02020603050405020304" pitchFamily="18" charset="0"/>
              </a:rPr>
              <a:t>Detection in Crowded Scenes: </a:t>
            </a:r>
            <a:br>
              <a:rPr lang="en-US" sz="4400" b="0" dirty="0">
                <a:solidFill>
                  <a:schemeClr val="bg2">
                    <a:lumMod val="10000"/>
                  </a:schemeClr>
                </a:solidFill>
                <a:latin typeface="Times New Roman" panose="02020603050405020304" pitchFamily="18" charset="0"/>
                <a:cs typeface="Times New Roman" panose="02020603050405020304" pitchFamily="18" charset="0"/>
              </a:rPr>
            </a:br>
            <a:r>
              <a:rPr lang="en-US" sz="4400" b="0" dirty="0">
                <a:solidFill>
                  <a:schemeClr val="bg2">
                    <a:lumMod val="10000"/>
                  </a:schemeClr>
                </a:solidFill>
                <a:latin typeface="Times New Roman" panose="02020603050405020304" pitchFamily="18" charset="0"/>
                <a:cs typeface="Times New Roman" panose="02020603050405020304" pitchFamily="18" charset="0"/>
              </a:rPr>
              <a:t>One Proposal, Multiple Predictions</a:t>
            </a:r>
            <a:endParaRPr kumimoji="1" lang="zh-CN" altLang="en-US" sz="5750" b="0" spc="300" dirty="0">
              <a:solidFill>
                <a:schemeClr val="bg2">
                  <a:lumMod val="1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副标题 2">
            <a:extLst>
              <a:ext uri="{FF2B5EF4-FFF2-40B4-BE49-F238E27FC236}">
                <a16:creationId xmlns:a16="http://schemas.microsoft.com/office/drawing/2014/main" id="{4F735D3D-F5F6-4A90-85BE-9E240D9F2BA3}"/>
              </a:ext>
            </a:extLst>
          </p:cNvPr>
          <p:cNvSpPr txBox="1">
            <a:spLocks/>
          </p:cNvSpPr>
          <p:nvPr/>
        </p:nvSpPr>
        <p:spPr>
          <a:xfrm>
            <a:off x="3233682" y="4085398"/>
            <a:ext cx="5724636" cy="1269381"/>
          </a:xfrm>
          <a:prstGeom prst="rect">
            <a:avLst/>
          </a:prstGeom>
        </p:spPr>
        <p:txBody>
          <a:bodyPr>
            <a:normAutofit/>
          </a:bodyPr>
          <a:lstStyle>
            <a:lvl1pPr marL="0" indent="0" algn="l" defTabSz="1826895" rtl="0" eaLnBrk="0" fontAlgn="base" hangingPunct="0">
              <a:lnSpc>
                <a:spcPct val="150000"/>
              </a:lnSpc>
              <a:spcBef>
                <a:spcPts val="2000"/>
              </a:spcBef>
              <a:spcAft>
                <a:spcPct val="0"/>
              </a:spcAft>
              <a:buSzPct val="100000"/>
              <a:buFont typeface="Wingdings" panose="05000000000000000000" pitchFamily="2" charset="2"/>
              <a:buNone/>
              <a:defRPr sz="4000" b="1" kern="1200">
                <a:solidFill>
                  <a:srgbClr val="0E57A2"/>
                </a:solidFill>
                <a:latin typeface="微软雅黑" panose="020B0503020204020204" pitchFamily="34" charset="-122"/>
                <a:ea typeface="微软雅黑" panose="020B0503020204020204" pitchFamily="34" charset="-122"/>
                <a:cs typeface="+mn-cs"/>
                <a:sym typeface="Helvetica" panose="020B0604020202030204" charset="0"/>
              </a:defRPr>
            </a:lvl1pPr>
            <a:lvl2pPr marL="913130" indent="0" algn="l" defTabSz="1826895" rtl="0" eaLnBrk="0" fontAlgn="base" hangingPunct="0">
              <a:lnSpc>
                <a:spcPct val="90000"/>
              </a:lnSpc>
              <a:spcBef>
                <a:spcPts val="2000"/>
              </a:spcBef>
              <a:spcAft>
                <a:spcPct val="0"/>
              </a:spcAft>
              <a:buSzPct val="100000"/>
              <a:buFont typeface="Arial" panose="020B0604020202020204" pitchFamily="34" charset="0"/>
              <a:buNone/>
              <a:defRPr sz="4000" kern="1200">
                <a:solidFill>
                  <a:srgbClr val="0E57A2"/>
                </a:solidFill>
                <a:latin typeface="微软雅黑" panose="020B0503020204020204" pitchFamily="34" charset="-122"/>
                <a:ea typeface="微软雅黑" panose="020B0503020204020204" pitchFamily="34" charset="-122"/>
                <a:cs typeface="+mn-cs"/>
                <a:sym typeface="Helvetica" panose="020B0604020202030204" charset="0"/>
              </a:defRPr>
            </a:lvl2pPr>
            <a:lvl3pPr marL="1827530" indent="0" algn="l" defTabSz="1826895" rtl="0" eaLnBrk="0" fontAlgn="base" hangingPunct="0">
              <a:lnSpc>
                <a:spcPct val="90000"/>
              </a:lnSpc>
              <a:spcBef>
                <a:spcPts val="2000"/>
              </a:spcBef>
              <a:spcAft>
                <a:spcPct val="0"/>
              </a:spcAft>
              <a:buSzPct val="100000"/>
              <a:buFont typeface="Arial" panose="020B0604020202020204" pitchFamily="34" charset="0"/>
              <a:buNone/>
              <a:defRPr sz="4000" kern="1200">
                <a:solidFill>
                  <a:srgbClr val="0E57A2"/>
                </a:solidFill>
                <a:latin typeface="微软雅黑" panose="020B0503020204020204" pitchFamily="34" charset="-122"/>
                <a:ea typeface="微软雅黑" panose="020B0503020204020204" pitchFamily="34" charset="-122"/>
                <a:cs typeface="+mn-cs"/>
                <a:sym typeface="Helvetica" panose="020B0604020202030204" charset="0"/>
              </a:defRPr>
            </a:lvl3pPr>
            <a:lvl4pPr marL="2741930" indent="0" algn="l" defTabSz="1826895" rtl="0" eaLnBrk="0" fontAlgn="base" hangingPunct="0">
              <a:lnSpc>
                <a:spcPct val="90000"/>
              </a:lnSpc>
              <a:spcBef>
                <a:spcPts val="2000"/>
              </a:spcBef>
              <a:spcAft>
                <a:spcPct val="0"/>
              </a:spcAft>
              <a:buSzPct val="100000"/>
              <a:buFont typeface="Arial" panose="020B0604020202020204" pitchFamily="34" charset="0"/>
              <a:buNone/>
              <a:defRPr sz="4000" kern="1200">
                <a:solidFill>
                  <a:srgbClr val="0E57A2"/>
                </a:solidFill>
                <a:latin typeface="微软雅黑" panose="020B0503020204020204" pitchFamily="34" charset="-122"/>
                <a:ea typeface="微软雅黑" panose="020B0503020204020204" pitchFamily="34" charset="-122"/>
                <a:cs typeface="+mn-cs"/>
                <a:sym typeface="Helvetica" panose="020B0604020202030204" charset="0"/>
              </a:defRPr>
            </a:lvl4pPr>
            <a:lvl5pPr marL="3656330" indent="0" algn="l" defTabSz="1826895" rtl="0" eaLnBrk="0" fontAlgn="base" hangingPunct="0">
              <a:lnSpc>
                <a:spcPct val="90000"/>
              </a:lnSpc>
              <a:spcBef>
                <a:spcPts val="2000"/>
              </a:spcBef>
              <a:spcAft>
                <a:spcPct val="0"/>
              </a:spcAft>
              <a:buSzPct val="100000"/>
              <a:buFont typeface="Arial" panose="020B0604020202020204" pitchFamily="34" charset="0"/>
              <a:buNone/>
              <a:defRPr sz="4000" kern="1200">
                <a:solidFill>
                  <a:srgbClr val="0E57A2"/>
                </a:solidFill>
                <a:latin typeface="微软雅黑" panose="020B0503020204020204" pitchFamily="34" charset="-122"/>
                <a:ea typeface="微软雅黑" panose="020B0503020204020204" pitchFamily="34" charset="-122"/>
                <a:cs typeface="+mn-cs"/>
                <a:sym typeface="Helvetica" panose="020B0604020202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3448">
              <a:spcBef>
                <a:spcPts val="0"/>
              </a:spcBef>
            </a:pPr>
            <a:r>
              <a:rPr lang="en-US" sz="1600" b="0" dirty="0">
                <a:solidFill>
                  <a:schemeClr val="bg2">
                    <a:lumMod val="10000"/>
                  </a:schemeClr>
                </a:solidFill>
                <a:latin typeface="Times New Roman" panose="02020603050405020304" pitchFamily="18" charset="0"/>
                <a:cs typeface="Times New Roman" panose="02020603050405020304" pitchFamily="18" charset="0"/>
              </a:rPr>
              <a:t>Xuangeng Chu</a:t>
            </a:r>
            <a:r>
              <a:rPr lang="en-US" sz="1600" b="0" baseline="30000" dirty="0">
                <a:solidFill>
                  <a:schemeClr val="bg2">
                    <a:lumMod val="10000"/>
                  </a:schemeClr>
                </a:solidFill>
                <a:latin typeface="Times New Roman" panose="02020603050405020304" pitchFamily="18" charset="0"/>
                <a:cs typeface="Times New Roman" panose="02020603050405020304" pitchFamily="18" charset="0"/>
              </a:rPr>
              <a:t>1*</a:t>
            </a:r>
            <a:r>
              <a:rPr lang="en-US" sz="1600" b="0" dirty="0">
                <a:solidFill>
                  <a:schemeClr val="bg2">
                    <a:lumMod val="10000"/>
                  </a:schemeClr>
                </a:solidFill>
                <a:latin typeface="Times New Roman" panose="02020603050405020304" pitchFamily="18" charset="0"/>
                <a:cs typeface="Times New Roman" panose="02020603050405020304" pitchFamily="18" charset="0"/>
              </a:rPr>
              <a:t> Anlin Zheng</a:t>
            </a:r>
            <a:r>
              <a:rPr lang="en-US" sz="1600" b="0" baseline="30000" dirty="0">
                <a:solidFill>
                  <a:schemeClr val="bg2">
                    <a:lumMod val="10000"/>
                  </a:schemeClr>
                </a:solidFill>
                <a:latin typeface="Times New Roman" panose="02020603050405020304" pitchFamily="18" charset="0"/>
                <a:cs typeface="Times New Roman" panose="02020603050405020304" pitchFamily="18" charset="0"/>
              </a:rPr>
              <a:t>2*</a:t>
            </a:r>
            <a:r>
              <a:rPr lang="en-US" sz="1600" b="0" dirty="0">
                <a:solidFill>
                  <a:schemeClr val="bg2">
                    <a:lumMod val="10000"/>
                  </a:schemeClr>
                </a:solidFill>
                <a:latin typeface="Times New Roman" panose="02020603050405020304" pitchFamily="18" charset="0"/>
                <a:cs typeface="Times New Roman" panose="02020603050405020304" pitchFamily="18" charset="0"/>
              </a:rPr>
              <a:t> </a:t>
            </a:r>
            <a:r>
              <a:rPr lang="en-US" sz="1600" b="0" dirty="0" err="1">
                <a:solidFill>
                  <a:schemeClr val="bg2">
                    <a:lumMod val="10000"/>
                  </a:schemeClr>
                </a:solidFill>
                <a:latin typeface="Times New Roman" panose="02020603050405020304" pitchFamily="18" charset="0"/>
                <a:cs typeface="Times New Roman" panose="02020603050405020304" pitchFamily="18" charset="0"/>
              </a:rPr>
              <a:t>Xiangyu</a:t>
            </a:r>
            <a:r>
              <a:rPr lang="en-US" sz="1600" b="0" dirty="0">
                <a:solidFill>
                  <a:schemeClr val="bg2">
                    <a:lumMod val="10000"/>
                  </a:schemeClr>
                </a:solidFill>
                <a:latin typeface="Times New Roman" panose="02020603050405020304" pitchFamily="18" charset="0"/>
                <a:cs typeface="Times New Roman" panose="02020603050405020304" pitchFamily="18" charset="0"/>
              </a:rPr>
              <a:t> Zhang</a:t>
            </a:r>
            <a:r>
              <a:rPr lang="en-US" sz="1600" b="0" baseline="30000" dirty="0">
                <a:solidFill>
                  <a:schemeClr val="bg2">
                    <a:lumMod val="10000"/>
                  </a:schemeClr>
                </a:solidFill>
                <a:latin typeface="Times New Roman" panose="02020603050405020304" pitchFamily="18" charset="0"/>
                <a:cs typeface="Times New Roman" panose="02020603050405020304" pitchFamily="18" charset="0"/>
              </a:rPr>
              <a:t>2*</a:t>
            </a:r>
            <a:r>
              <a:rPr lang="en-US" sz="1600" b="0" dirty="0">
                <a:solidFill>
                  <a:schemeClr val="bg2">
                    <a:lumMod val="10000"/>
                  </a:schemeClr>
                </a:solidFill>
                <a:latin typeface="Times New Roman" panose="02020603050405020304" pitchFamily="18" charset="0"/>
                <a:cs typeface="Times New Roman" panose="02020603050405020304" pitchFamily="18" charset="0"/>
              </a:rPr>
              <a:t> Jian Sun</a:t>
            </a:r>
            <a:r>
              <a:rPr lang="en-US" sz="1600" b="0" baseline="30000" dirty="0">
                <a:solidFill>
                  <a:schemeClr val="bg2">
                    <a:lumMod val="10000"/>
                  </a:schemeClr>
                </a:solidFill>
                <a:latin typeface="Times New Roman" panose="02020603050405020304" pitchFamily="18" charset="0"/>
                <a:cs typeface="Times New Roman" panose="02020603050405020304" pitchFamily="18" charset="0"/>
              </a:rPr>
              <a:t>2</a:t>
            </a:r>
            <a:r>
              <a:rPr lang="en-US" sz="1600" b="0" dirty="0">
                <a:solidFill>
                  <a:schemeClr val="bg2">
                    <a:lumMod val="10000"/>
                  </a:schemeClr>
                </a:solidFill>
                <a:latin typeface="Times New Roman" panose="02020603050405020304" pitchFamily="18" charset="0"/>
                <a:cs typeface="Times New Roman" panose="02020603050405020304" pitchFamily="18" charset="0"/>
              </a:rPr>
              <a:t> </a:t>
            </a:r>
          </a:p>
          <a:p>
            <a:pPr algn="ctr" defTabSz="913448">
              <a:spcBef>
                <a:spcPts val="0"/>
              </a:spcBef>
            </a:pPr>
            <a:r>
              <a:rPr lang="en-US" sz="1600" b="0" baseline="30000" dirty="0">
                <a:solidFill>
                  <a:schemeClr val="bg2">
                    <a:lumMod val="10000"/>
                  </a:schemeClr>
                </a:solidFill>
                <a:latin typeface="Times New Roman" panose="02020603050405020304" pitchFamily="18" charset="0"/>
                <a:cs typeface="Times New Roman" panose="02020603050405020304" pitchFamily="18" charset="0"/>
              </a:rPr>
              <a:t>1</a:t>
            </a:r>
            <a:r>
              <a:rPr lang="en-US" sz="1600" b="0" dirty="0">
                <a:solidFill>
                  <a:schemeClr val="bg2">
                    <a:lumMod val="10000"/>
                  </a:schemeClr>
                </a:solidFill>
                <a:latin typeface="Times New Roman" panose="02020603050405020304" pitchFamily="18" charset="0"/>
                <a:cs typeface="Times New Roman" panose="02020603050405020304" pitchFamily="18" charset="0"/>
              </a:rPr>
              <a:t>Peking University </a:t>
            </a:r>
          </a:p>
          <a:p>
            <a:pPr algn="ctr" defTabSz="913448">
              <a:spcBef>
                <a:spcPts val="0"/>
              </a:spcBef>
            </a:pPr>
            <a:r>
              <a:rPr lang="en-US" sz="1600" b="0" baseline="30000" dirty="0">
                <a:solidFill>
                  <a:schemeClr val="bg2">
                    <a:lumMod val="10000"/>
                  </a:schemeClr>
                </a:solidFill>
                <a:latin typeface="Times New Roman" panose="02020603050405020304" pitchFamily="18" charset="0"/>
                <a:cs typeface="Times New Roman" panose="02020603050405020304" pitchFamily="18" charset="0"/>
              </a:rPr>
              <a:t>2</a:t>
            </a:r>
            <a:r>
              <a:rPr lang="en-US" sz="1600" b="0" dirty="0">
                <a:solidFill>
                  <a:schemeClr val="bg2">
                    <a:lumMod val="10000"/>
                  </a:schemeClr>
                </a:solidFill>
                <a:latin typeface="Times New Roman" panose="02020603050405020304" pitchFamily="18" charset="0"/>
                <a:cs typeface="Times New Roman" panose="02020603050405020304" pitchFamily="18" charset="0"/>
              </a:rPr>
              <a:t>MEGVII Technology</a:t>
            </a:r>
          </a:p>
        </p:txBody>
      </p:sp>
      <p:sp>
        <p:nvSpPr>
          <p:cNvPr id="2" name="矩形 1">
            <a:extLst>
              <a:ext uri="{FF2B5EF4-FFF2-40B4-BE49-F238E27FC236}">
                <a16:creationId xmlns:a16="http://schemas.microsoft.com/office/drawing/2014/main" id="{800EF7B2-5716-444D-A9CC-9B83D05F12ED}"/>
              </a:ext>
            </a:extLst>
          </p:cNvPr>
          <p:cNvSpPr/>
          <p:nvPr/>
        </p:nvSpPr>
        <p:spPr>
          <a:xfrm>
            <a:off x="398584" y="6213231"/>
            <a:ext cx="11394831" cy="644769"/>
          </a:xfrm>
          <a:prstGeom prst="rect">
            <a:avLst/>
          </a:prstGeom>
        </p:spPr>
        <p:txBody>
          <a:bodyPr wrap="square">
            <a:spAutoFit/>
          </a:bodyPr>
          <a:lstStyle/>
          <a:p>
            <a:r>
              <a:rPr lang="en-US" altLang="zh-CN" dirty="0">
                <a:solidFill>
                  <a:srgbClr val="222222"/>
                </a:solidFill>
                <a:latin typeface="Times New Roman" panose="02020603050405020304" pitchFamily="18" charset="0"/>
                <a:cs typeface="Times New Roman" panose="02020603050405020304" pitchFamily="18" charset="0"/>
              </a:rPr>
              <a:t>Chu, X., Zheng, A., Zhang, X., &amp; Sun, J. (2020). Detection in Crowded Scenes: One Proposal, Multiple Predictions. </a:t>
            </a:r>
            <a:r>
              <a:rPr lang="en-US" altLang="zh-CN" dirty="0" err="1">
                <a:solidFill>
                  <a:srgbClr val="222222"/>
                </a:solidFill>
                <a:latin typeface="Times New Roman" panose="02020603050405020304" pitchFamily="18" charset="0"/>
                <a:cs typeface="Times New Roman" panose="02020603050405020304" pitchFamily="18" charset="0"/>
              </a:rPr>
              <a:t>arXiv</a:t>
            </a:r>
            <a:r>
              <a:rPr lang="en-US" altLang="zh-CN" dirty="0">
                <a:solidFill>
                  <a:srgbClr val="222222"/>
                </a:solidFill>
                <a:latin typeface="Times New Roman" panose="02020603050405020304" pitchFamily="18" charset="0"/>
                <a:cs typeface="Times New Roman" panose="02020603050405020304" pitchFamily="18" charset="0"/>
              </a:rPr>
              <a:t>, arXiv-2003.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99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8BFE7-D74E-40FD-8D06-3BDBC60A3F1C}"/>
              </a:ext>
            </a:extLst>
          </p:cNvPr>
          <p:cNvSpPr>
            <a:spLocks noGrp="1"/>
          </p:cNvSpPr>
          <p:nvPr>
            <p:ph type="title"/>
          </p:nvPr>
        </p:nvSpPr>
        <p:spPr/>
        <p:txBody>
          <a:bodyPr>
            <a:noAutofit/>
          </a:bodyPr>
          <a:lstStyle/>
          <a:p>
            <a:r>
              <a:rPr lang="en-US" dirty="0"/>
              <a:t>Comparison with SOTA</a:t>
            </a:r>
          </a:p>
        </p:txBody>
      </p:sp>
      <p:pic>
        <p:nvPicPr>
          <p:cNvPr id="7" name="内容占位符 6">
            <a:extLst>
              <a:ext uri="{FF2B5EF4-FFF2-40B4-BE49-F238E27FC236}">
                <a16:creationId xmlns:a16="http://schemas.microsoft.com/office/drawing/2014/main" id="{743283F2-4A15-425A-9245-8FDAF56CD10F}"/>
              </a:ext>
            </a:extLst>
          </p:cNvPr>
          <p:cNvPicPr>
            <a:picLocks noGrp="1" noChangeAspect="1"/>
          </p:cNvPicPr>
          <p:nvPr>
            <p:ph idx="1"/>
          </p:nvPr>
        </p:nvPicPr>
        <p:blipFill>
          <a:blip r:embed="rId3"/>
          <a:stretch>
            <a:fillRect/>
          </a:stretch>
        </p:blipFill>
        <p:spPr>
          <a:xfrm>
            <a:off x="2363014" y="1761580"/>
            <a:ext cx="7465971" cy="3334840"/>
          </a:xfrm>
          <a:prstGeom prst="rect">
            <a:avLst/>
          </a:prstGeom>
        </p:spPr>
      </p:pic>
    </p:spTree>
    <p:extLst>
      <p:ext uri="{BB962C8B-B14F-4D97-AF65-F5344CB8AC3E}">
        <p14:creationId xmlns:p14="http://schemas.microsoft.com/office/powerpoint/2010/main" val="296075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8BFE7-D74E-40FD-8D06-3BDBC60A3F1C}"/>
              </a:ext>
            </a:extLst>
          </p:cNvPr>
          <p:cNvSpPr>
            <a:spLocks noGrp="1"/>
          </p:cNvSpPr>
          <p:nvPr>
            <p:ph type="title"/>
          </p:nvPr>
        </p:nvSpPr>
        <p:spPr/>
        <p:txBody>
          <a:bodyPr>
            <a:noAutofit/>
          </a:bodyPr>
          <a:lstStyle/>
          <a:p>
            <a:r>
              <a:rPr lang="en-US" dirty="0"/>
              <a:t>Visual Comparison</a:t>
            </a:r>
          </a:p>
        </p:txBody>
      </p:sp>
      <p:pic>
        <p:nvPicPr>
          <p:cNvPr id="3" name="图片 2">
            <a:extLst>
              <a:ext uri="{FF2B5EF4-FFF2-40B4-BE49-F238E27FC236}">
                <a16:creationId xmlns:a16="http://schemas.microsoft.com/office/drawing/2014/main" id="{5DEB4F5E-0F5F-497E-B727-5A4C4B0A1216}"/>
              </a:ext>
            </a:extLst>
          </p:cNvPr>
          <p:cNvPicPr>
            <a:picLocks noChangeAspect="1"/>
          </p:cNvPicPr>
          <p:nvPr/>
        </p:nvPicPr>
        <p:blipFill>
          <a:blip r:embed="rId3"/>
          <a:stretch>
            <a:fillRect/>
          </a:stretch>
        </p:blipFill>
        <p:spPr>
          <a:xfrm>
            <a:off x="1727883" y="0"/>
            <a:ext cx="7860993" cy="6906126"/>
          </a:xfrm>
          <a:prstGeom prst="rect">
            <a:avLst/>
          </a:prstGeom>
        </p:spPr>
      </p:pic>
    </p:spTree>
    <p:extLst>
      <p:ext uri="{BB962C8B-B14F-4D97-AF65-F5344CB8AC3E}">
        <p14:creationId xmlns:p14="http://schemas.microsoft.com/office/powerpoint/2010/main" val="35973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57EF0-AB31-4796-B844-2C394469AA51}"/>
              </a:ext>
            </a:extLst>
          </p:cNvPr>
          <p:cNvSpPr>
            <a:spLocks noGrp="1"/>
          </p:cNvSpPr>
          <p:nvPr>
            <p:ph type="title"/>
          </p:nvPr>
        </p:nvSpPr>
        <p:spPr/>
        <p:txBody>
          <a:bodyPr>
            <a:noAutofit/>
          </a:bodyPr>
          <a:lstStyle/>
          <a:p>
            <a:r>
              <a:rPr lang="en-US" altLang="zh-CN" dirty="0"/>
              <a:t>Detection in Crowded Scenes: More challenging</a:t>
            </a:r>
            <a:endParaRPr lang="en-US" dirty="0"/>
          </a:p>
        </p:txBody>
      </p:sp>
      <p:sp>
        <p:nvSpPr>
          <p:cNvPr id="7" name="内容占位符 2">
            <a:extLst>
              <a:ext uri="{FF2B5EF4-FFF2-40B4-BE49-F238E27FC236}">
                <a16:creationId xmlns:a16="http://schemas.microsoft.com/office/drawing/2014/main" id="{2B60CC7D-9959-4AA8-8014-BB87D785F874}"/>
              </a:ext>
            </a:extLst>
          </p:cNvPr>
          <p:cNvSpPr>
            <a:spLocks noGrp="1"/>
          </p:cNvSpPr>
          <p:nvPr>
            <p:ph idx="1"/>
          </p:nvPr>
        </p:nvSpPr>
        <p:spPr>
          <a:xfrm>
            <a:off x="773136" y="4853005"/>
            <a:ext cx="10645727" cy="1664083"/>
          </a:xfrm>
        </p:spPr>
        <p:txBody>
          <a:bodyPr>
            <a:normAutofit/>
          </a:bodyPr>
          <a:lstStyle/>
          <a:p>
            <a:pPr marL="371475" indent="-371475">
              <a:buFont typeface="Arial" panose="020B0604020202020204" pitchFamily="34" charset="0"/>
              <a:buChar char="•"/>
            </a:pPr>
            <a:r>
              <a:rPr lang="en-US" sz="1600" b="0" dirty="0">
                <a:solidFill>
                  <a:schemeClr val="bg2">
                    <a:lumMod val="10000"/>
                  </a:schemeClr>
                </a:solidFill>
              </a:rPr>
              <a:t>Highly overlapped instances are likely to have very similar features, it is difficult for a detector to generate distinguishing prediction for each proposal respectively.</a:t>
            </a:r>
          </a:p>
          <a:p>
            <a:pPr marL="371475" indent="-371475">
              <a:buFont typeface="Arial" panose="020B0604020202020204" pitchFamily="34" charset="0"/>
              <a:buChar char="•"/>
            </a:pPr>
            <a:r>
              <a:rPr lang="en-US" sz="1600" b="0" dirty="0">
                <a:solidFill>
                  <a:schemeClr val="bg2">
                    <a:lumMod val="10000"/>
                  </a:schemeClr>
                </a:solidFill>
              </a:rPr>
              <a:t>Instances may heavily overlap each other, the predictions are very likely to be mistakenly suppressed by NMS.</a:t>
            </a:r>
          </a:p>
        </p:txBody>
      </p:sp>
      <p:grpSp>
        <p:nvGrpSpPr>
          <p:cNvPr id="11" name="组合 10">
            <a:extLst>
              <a:ext uri="{FF2B5EF4-FFF2-40B4-BE49-F238E27FC236}">
                <a16:creationId xmlns:a16="http://schemas.microsoft.com/office/drawing/2014/main" id="{6CE84EFC-DF10-4555-9357-4B01D1C017C2}"/>
              </a:ext>
            </a:extLst>
          </p:cNvPr>
          <p:cNvGrpSpPr/>
          <p:nvPr/>
        </p:nvGrpSpPr>
        <p:grpSpPr>
          <a:xfrm>
            <a:off x="3077486" y="1121342"/>
            <a:ext cx="6037026" cy="3731663"/>
            <a:chOff x="6785050" y="1657624"/>
            <a:chExt cx="10919779" cy="7039338"/>
          </a:xfrm>
        </p:grpSpPr>
        <p:pic>
          <p:nvPicPr>
            <p:cNvPr id="12" name="Picture 2">
              <a:extLst>
                <a:ext uri="{FF2B5EF4-FFF2-40B4-BE49-F238E27FC236}">
                  <a16:creationId xmlns:a16="http://schemas.microsoft.com/office/drawing/2014/main" id="{148116B1-1F78-44D4-81D9-43A39BCB4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55"/>
            <a:stretch/>
          </p:blipFill>
          <p:spPr bwMode="auto">
            <a:xfrm>
              <a:off x="6785050" y="1657624"/>
              <a:ext cx="10919779" cy="681510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a:extLst>
                <a:ext uri="{FF2B5EF4-FFF2-40B4-BE49-F238E27FC236}">
                  <a16:creationId xmlns:a16="http://schemas.microsoft.com/office/drawing/2014/main" id="{4366BA30-032F-4F56-AA6F-921C721551D7}"/>
                </a:ext>
              </a:extLst>
            </p:cNvPr>
            <p:cNvGrpSpPr/>
            <p:nvPr/>
          </p:nvGrpSpPr>
          <p:grpSpPr>
            <a:xfrm>
              <a:off x="9737378" y="6641976"/>
              <a:ext cx="2001727" cy="2054986"/>
              <a:chOff x="9737378" y="6641976"/>
              <a:chExt cx="2001727" cy="2054986"/>
            </a:xfrm>
          </p:grpSpPr>
          <p:sp>
            <p:nvSpPr>
              <p:cNvPr id="15" name="文本框 14">
                <a:extLst>
                  <a:ext uri="{FF2B5EF4-FFF2-40B4-BE49-F238E27FC236}">
                    <a16:creationId xmlns:a16="http://schemas.microsoft.com/office/drawing/2014/main" id="{23669F3F-281E-45BC-8466-4DE3A0240878}"/>
                  </a:ext>
                </a:extLst>
              </p:cNvPr>
              <p:cNvSpPr txBox="1"/>
              <p:nvPr/>
            </p:nvSpPr>
            <p:spPr>
              <a:xfrm>
                <a:off x="9737378" y="6641976"/>
                <a:ext cx="1008112" cy="1838962"/>
              </a:xfrm>
              <a:prstGeom prst="rect">
                <a:avLst/>
              </a:prstGeom>
              <a:noFill/>
              <a:ln w="38100">
                <a:solidFill>
                  <a:schemeClr val="bg1"/>
                </a:solidFill>
              </a:ln>
            </p:spPr>
            <p:txBody>
              <a:bodyPr wrap="square" rtlCol="0">
                <a:spAutoFit/>
              </a:bodyPr>
              <a:lstStyle/>
              <a:p>
                <a:endParaRPr lang="en-US" dirty="0"/>
              </a:p>
            </p:txBody>
          </p:sp>
          <p:sp>
            <p:nvSpPr>
              <p:cNvPr id="16" name="文本框 15">
                <a:extLst>
                  <a:ext uri="{FF2B5EF4-FFF2-40B4-BE49-F238E27FC236}">
                    <a16:creationId xmlns:a16="http://schemas.microsoft.com/office/drawing/2014/main" id="{583A8522-8086-4B7D-9CF8-BF933F5F7B7A}"/>
                  </a:ext>
                </a:extLst>
              </p:cNvPr>
              <p:cNvSpPr txBox="1"/>
              <p:nvPr/>
            </p:nvSpPr>
            <p:spPr>
              <a:xfrm>
                <a:off x="9953402" y="6858000"/>
                <a:ext cx="1296144" cy="1838962"/>
              </a:xfrm>
              <a:prstGeom prst="rect">
                <a:avLst/>
              </a:prstGeom>
              <a:noFill/>
              <a:ln w="38100">
                <a:solidFill>
                  <a:schemeClr val="bg1"/>
                </a:solidFill>
              </a:ln>
            </p:spPr>
            <p:txBody>
              <a:bodyPr wrap="square" rtlCol="0">
                <a:spAutoFit/>
              </a:bodyPr>
              <a:lstStyle/>
              <a:p>
                <a:endParaRPr lang="en-US" dirty="0"/>
              </a:p>
            </p:txBody>
          </p:sp>
          <p:sp>
            <p:nvSpPr>
              <p:cNvPr id="17" name="文本框 16">
                <a:extLst>
                  <a:ext uri="{FF2B5EF4-FFF2-40B4-BE49-F238E27FC236}">
                    <a16:creationId xmlns:a16="http://schemas.microsoft.com/office/drawing/2014/main" id="{BB770591-DB07-4390-B7CA-212F40B6153B}"/>
                  </a:ext>
                </a:extLst>
              </p:cNvPr>
              <p:cNvSpPr txBox="1"/>
              <p:nvPr/>
            </p:nvSpPr>
            <p:spPr>
              <a:xfrm>
                <a:off x="10658985" y="6713984"/>
                <a:ext cx="1080120" cy="1838962"/>
              </a:xfrm>
              <a:prstGeom prst="rect">
                <a:avLst/>
              </a:prstGeom>
              <a:noFill/>
              <a:ln w="38100">
                <a:solidFill>
                  <a:schemeClr val="bg1"/>
                </a:solidFill>
              </a:ln>
            </p:spPr>
            <p:txBody>
              <a:bodyPr wrap="square" rtlCol="0">
                <a:spAutoFit/>
              </a:bodyPr>
              <a:lstStyle/>
              <a:p>
                <a:endParaRPr lang="en-US" dirty="0"/>
              </a:p>
            </p:txBody>
          </p:sp>
        </p:grpSp>
        <p:sp>
          <p:nvSpPr>
            <p:cNvPr id="14" name="文本框 13">
              <a:extLst>
                <a:ext uri="{FF2B5EF4-FFF2-40B4-BE49-F238E27FC236}">
                  <a16:creationId xmlns:a16="http://schemas.microsoft.com/office/drawing/2014/main" id="{0654C5ED-E930-4DAF-94D9-A57C8798F349}"/>
                </a:ext>
              </a:extLst>
            </p:cNvPr>
            <p:cNvSpPr txBox="1"/>
            <p:nvPr/>
          </p:nvSpPr>
          <p:spPr>
            <a:xfrm>
              <a:off x="10043541" y="6713984"/>
              <a:ext cx="1296144" cy="1872208"/>
            </a:xfrm>
            <a:prstGeom prst="rect">
              <a:avLst/>
            </a:prstGeom>
            <a:noFill/>
            <a:ln w="73025">
              <a:solidFill>
                <a:schemeClr val="accent6">
                  <a:lumMod val="40000"/>
                  <a:lumOff val="60000"/>
                </a:schemeClr>
              </a:solidFill>
              <a:prstDash val="sysDot"/>
            </a:ln>
          </p:spPr>
          <p:txBody>
            <a:bodyPr wrap="square" rtlCol="0">
              <a:spAutoFit/>
            </a:bodyPr>
            <a:lstStyle/>
            <a:p>
              <a:endParaRPr lang="en-US" dirty="0"/>
            </a:p>
          </p:txBody>
        </p:sp>
      </p:grpSp>
    </p:spTree>
    <p:extLst>
      <p:ext uri="{BB962C8B-B14F-4D97-AF65-F5344CB8AC3E}">
        <p14:creationId xmlns:p14="http://schemas.microsoft.com/office/powerpoint/2010/main" val="1877964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40D43-2B85-442C-81C7-744E58582380}"/>
              </a:ext>
            </a:extLst>
          </p:cNvPr>
          <p:cNvSpPr>
            <a:spLocks noGrp="1"/>
          </p:cNvSpPr>
          <p:nvPr>
            <p:ph type="title"/>
          </p:nvPr>
        </p:nvSpPr>
        <p:spPr/>
        <p:txBody>
          <a:bodyPr/>
          <a:lstStyle/>
          <a:p>
            <a:r>
              <a:rPr lang="en-US" dirty="0"/>
              <a:t>Previous Methods</a:t>
            </a:r>
          </a:p>
        </p:txBody>
      </p:sp>
      <p:sp>
        <p:nvSpPr>
          <p:cNvPr id="3" name="内容占位符 2">
            <a:extLst>
              <a:ext uri="{FF2B5EF4-FFF2-40B4-BE49-F238E27FC236}">
                <a16:creationId xmlns:a16="http://schemas.microsoft.com/office/drawing/2014/main" id="{1119E48B-BDDD-4574-A66E-82FD60A84AA6}"/>
              </a:ext>
            </a:extLst>
          </p:cNvPr>
          <p:cNvSpPr>
            <a:spLocks noGrp="1"/>
          </p:cNvSpPr>
          <p:nvPr>
            <p:ph idx="1"/>
          </p:nvPr>
        </p:nvSpPr>
        <p:spPr>
          <a:xfrm>
            <a:off x="393700" y="1476919"/>
            <a:ext cx="11404600" cy="3904161"/>
          </a:xfrm>
        </p:spPr>
        <p:txBody>
          <a:bodyPr/>
          <a:lstStyle/>
          <a:p>
            <a:pPr marL="285750" indent="-285750">
              <a:buFont typeface="Arial" panose="020B0604020202020204" pitchFamily="34" charset="0"/>
              <a:buChar char="•"/>
            </a:pPr>
            <a:r>
              <a:rPr lang="en-US" dirty="0">
                <a:solidFill>
                  <a:schemeClr val="bg2">
                    <a:lumMod val="10000"/>
                  </a:schemeClr>
                </a:solidFill>
              </a:rPr>
              <a:t>Sophisticated NMS </a:t>
            </a:r>
          </a:p>
          <a:p>
            <a:pPr lvl="1"/>
            <a:r>
              <a:rPr lang="en-US" dirty="0">
                <a:solidFill>
                  <a:schemeClr val="bg2">
                    <a:lumMod val="10000"/>
                  </a:schemeClr>
                </a:solidFill>
              </a:rPr>
              <a:t>Soft-NMS, A</a:t>
            </a:r>
            <a:r>
              <a:rPr lang="en-US" altLang="zh-CN" dirty="0">
                <a:solidFill>
                  <a:schemeClr val="bg2">
                    <a:lumMod val="10000"/>
                  </a:schemeClr>
                </a:solidFill>
              </a:rPr>
              <a:t>daptive </a:t>
            </a:r>
            <a:r>
              <a:rPr lang="en-US" dirty="0">
                <a:solidFill>
                  <a:schemeClr val="bg2">
                    <a:lumMod val="10000"/>
                  </a:schemeClr>
                </a:solidFill>
              </a:rPr>
              <a:t>NMS…</a:t>
            </a:r>
          </a:p>
          <a:p>
            <a:pPr marL="285750" indent="-285750">
              <a:buFont typeface="Arial" panose="020B0604020202020204" pitchFamily="34" charset="0"/>
              <a:buChar char="•"/>
            </a:pPr>
            <a:r>
              <a:rPr lang="en-US" dirty="0">
                <a:solidFill>
                  <a:schemeClr val="bg2">
                    <a:lumMod val="10000"/>
                  </a:schemeClr>
                </a:solidFill>
              </a:rPr>
              <a:t>Re-scoring</a:t>
            </a:r>
          </a:p>
          <a:p>
            <a:pPr lvl="1"/>
            <a:r>
              <a:rPr lang="en-US" dirty="0">
                <a:solidFill>
                  <a:schemeClr val="bg2">
                    <a:lumMod val="10000"/>
                  </a:schemeClr>
                </a:solidFill>
              </a:rPr>
              <a:t>Relation Net…</a:t>
            </a:r>
          </a:p>
          <a:p>
            <a:pPr marL="285750" indent="-285750">
              <a:buFont typeface="Arial" panose="020B0604020202020204" pitchFamily="34" charset="0"/>
              <a:buChar char="•"/>
            </a:pPr>
            <a:r>
              <a:rPr lang="en-US" dirty="0">
                <a:solidFill>
                  <a:schemeClr val="bg2">
                    <a:lumMod val="10000"/>
                  </a:schemeClr>
                </a:solidFill>
              </a:rPr>
              <a:t>New loss functions</a:t>
            </a:r>
          </a:p>
          <a:p>
            <a:pPr lvl="1"/>
            <a:r>
              <a:rPr lang="en-US" dirty="0">
                <a:solidFill>
                  <a:schemeClr val="bg2">
                    <a:lumMod val="10000"/>
                  </a:schemeClr>
                </a:solidFill>
              </a:rPr>
              <a:t>Repulsion Loss, Aggregation Loss…</a:t>
            </a:r>
          </a:p>
          <a:p>
            <a:pPr marL="285750" indent="-285750">
              <a:buFont typeface="Arial" panose="020B0604020202020204" pitchFamily="34" charset="0"/>
              <a:buChar char="•"/>
            </a:pPr>
            <a:r>
              <a:rPr lang="en-US" dirty="0">
                <a:solidFill>
                  <a:schemeClr val="bg2">
                    <a:lumMod val="10000"/>
                  </a:schemeClr>
                </a:solidFill>
              </a:rPr>
              <a:t>Part-based detectors</a:t>
            </a:r>
          </a:p>
          <a:p>
            <a:pPr lvl="1"/>
            <a:r>
              <a:rPr lang="en-US" dirty="0">
                <a:solidFill>
                  <a:schemeClr val="bg2">
                    <a:lumMod val="10000"/>
                  </a:schemeClr>
                </a:solidFill>
              </a:rPr>
              <a:t> PedHunter, Bi-box regression…</a:t>
            </a:r>
          </a:p>
        </p:txBody>
      </p:sp>
    </p:spTree>
    <p:extLst>
      <p:ext uri="{BB962C8B-B14F-4D97-AF65-F5344CB8AC3E}">
        <p14:creationId xmlns:p14="http://schemas.microsoft.com/office/powerpoint/2010/main" val="1715621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1BC32-F02D-4BE6-8933-338819172794}"/>
              </a:ext>
            </a:extLst>
          </p:cNvPr>
          <p:cNvSpPr>
            <a:spLocks noGrp="1"/>
          </p:cNvSpPr>
          <p:nvPr>
            <p:ph type="title"/>
          </p:nvPr>
        </p:nvSpPr>
        <p:spPr/>
        <p:txBody>
          <a:bodyPr>
            <a:noAutofit/>
          </a:bodyPr>
          <a:lstStyle/>
          <a:p>
            <a:r>
              <a:rPr lang="en-US" dirty="0"/>
              <a:t>Our Approach: Multiple Detection</a:t>
            </a:r>
          </a:p>
        </p:txBody>
      </p:sp>
      <p:sp>
        <p:nvSpPr>
          <p:cNvPr id="9" name="文本框 8">
            <a:extLst>
              <a:ext uri="{FF2B5EF4-FFF2-40B4-BE49-F238E27FC236}">
                <a16:creationId xmlns:a16="http://schemas.microsoft.com/office/drawing/2014/main" id="{B0FECD87-40D8-44EA-981F-4E21C29D835C}"/>
              </a:ext>
            </a:extLst>
          </p:cNvPr>
          <p:cNvSpPr txBox="1"/>
          <p:nvPr/>
        </p:nvSpPr>
        <p:spPr>
          <a:xfrm>
            <a:off x="5881367" y="1691594"/>
            <a:ext cx="4895030" cy="1631216"/>
          </a:xfrm>
          <a:prstGeom prst="rect">
            <a:avLst/>
          </a:prstGeom>
          <a:noFill/>
        </p:spPr>
        <p:txBody>
          <a:bodyPr wrap="square" rtlCol="0">
            <a:spAutoFit/>
          </a:bodyPr>
          <a:lstStyle/>
          <a:p>
            <a:pPr defTabSz="913448" eaLnBrk="0" fontAlgn="base" hangingPunct="0">
              <a:spcBef>
                <a:spcPct val="0"/>
              </a:spcBef>
              <a:spcAft>
                <a:spcPct val="0"/>
              </a:spcAft>
            </a:pPr>
            <a:r>
              <a:rPr lang="en-US" sz="2000" dirty="0">
                <a:solidFill>
                  <a:srgbClr val="DCDEE0">
                    <a:lumMod val="10000"/>
                  </a:srgbClr>
                </a:solidFill>
                <a:latin typeface="Helvetica" panose="020B0604020202030204" charset="0"/>
                <a:cs typeface="Helvetica" panose="020B0604020202030204" charset="0"/>
                <a:sym typeface="Helvetica" panose="020B0604020202030204" charset="0"/>
              </a:rPr>
              <a:t>The (a) shows how single predication paradigms solve the overlapping problem. It’s very difficult  as the proposals share very similar feature, and NMS will keep only one prediction.</a:t>
            </a:r>
          </a:p>
        </p:txBody>
      </p:sp>
      <p:grpSp>
        <p:nvGrpSpPr>
          <p:cNvPr id="11" name="组合 10">
            <a:extLst>
              <a:ext uri="{FF2B5EF4-FFF2-40B4-BE49-F238E27FC236}">
                <a16:creationId xmlns:a16="http://schemas.microsoft.com/office/drawing/2014/main" id="{D5DEA574-D78B-4542-BA4D-E5F2A65A528F}"/>
              </a:ext>
            </a:extLst>
          </p:cNvPr>
          <p:cNvGrpSpPr/>
          <p:nvPr/>
        </p:nvGrpSpPr>
        <p:grpSpPr>
          <a:xfrm>
            <a:off x="770391" y="1289063"/>
            <a:ext cx="4649844" cy="4543132"/>
            <a:chOff x="663707" y="920803"/>
            <a:chExt cx="4652267" cy="4545499"/>
          </a:xfrm>
        </p:grpSpPr>
        <p:sp>
          <p:nvSpPr>
            <p:cNvPr id="3" name="文本框 2">
              <a:extLst>
                <a:ext uri="{FF2B5EF4-FFF2-40B4-BE49-F238E27FC236}">
                  <a16:creationId xmlns:a16="http://schemas.microsoft.com/office/drawing/2014/main" id="{C90F2CF3-ED9B-4520-9F97-DACF8CAAE29C}"/>
                </a:ext>
              </a:extLst>
            </p:cNvPr>
            <p:cNvSpPr txBox="1"/>
            <p:nvPr/>
          </p:nvSpPr>
          <p:spPr>
            <a:xfrm>
              <a:off x="1478190" y="5158365"/>
              <a:ext cx="3023301" cy="307937"/>
            </a:xfrm>
            <a:prstGeom prst="rect">
              <a:avLst/>
            </a:prstGeom>
            <a:noFill/>
          </p:spPr>
          <p:txBody>
            <a:bodyPr wrap="none" rtlCol="0">
              <a:sp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A typical case in crowded detection.</a:t>
              </a:r>
            </a:p>
          </p:txBody>
        </p:sp>
        <p:pic>
          <p:nvPicPr>
            <p:cNvPr id="10" name="图片 9">
              <a:extLst>
                <a:ext uri="{FF2B5EF4-FFF2-40B4-BE49-F238E27FC236}">
                  <a16:creationId xmlns:a16="http://schemas.microsoft.com/office/drawing/2014/main" id="{9342AE34-A5F0-4475-AF90-218795A1630F}"/>
                </a:ext>
              </a:extLst>
            </p:cNvPr>
            <p:cNvPicPr>
              <a:picLocks noChangeAspect="1"/>
            </p:cNvPicPr>
            <p:nvPr/>
          </p:nvPicPr>
          <p:blipFill>
            <a:blip r:embed="rId3"/>
            <a:stretch>
              <a:fillRect/>
            </a:stretch>
          </p:blipFill>
          <p:spPr>
            <a:xfrm>
              <a:off x="663707" y="920803"/>
              <a:ext cx="4652267" cy="4115306"/>
            </a:xfrm>
            <a:prstGeom prst="rect">
              <a:avLst/>
            </a:prstGeom>
          </p:spPr>
        </p:pic>
      </p:grpSp>
      <p:sp>
        <p:nvSpPr>
          <p:cNvPr id="12" name="文本框 11">
            <a:extLst>
              <a:ext uri="{FF2B5EF4-FFF2-40B4-BE49-F238E27FC236}">
                <a16:creationId xmlns:a16="http://schemas.microsoft.com/office/drawing/2014/main" id="{6E5FBDC8-51C2-40AD-B00A-1213A1C3901C}"/>
              </a:ext>
            </a:extLst>
          </p:cNvPr>
          <p:cNvSpPr txBox="1"/>
          <p:nvPr/>
        </p:nvSpPr>
        <p:spPr>
          <a:xfrm>
            <a:off x="5881367" y="3581357"/>
            <a:ext cx="4991963" cy="1323439"/>
          </a:xfrm>
          <a:prstGeom prst="rect">
            <a:avLst/>
          </a:prstGeom>
          <a:noFill/>
        </p:spPr>
        <p:txBody>
          <a:bodyPr wrap="square" rtlCol="0">
            <a:spAutoFit/>
          </a:bodyPr>
          <a:lstStyle/>
          <a:p>
            <a:pPr defTabSz="913448" eaLnBrk="0" fontAlgn="base" hangingPunct="0">
              <a:spcBef>
                <a:spcPct val="0"/>
              </a:spcBef>
              <a:spcAft>
                <a:spcPct val="0"/>
              </a:spcAft>
            </a:pPr>
            <a:r>
              <a:rPr lang="en-US" sz="2000" dirty="0">
                <a:solidFill>
                  <a:srgbClr val="DCDEE0">
                    <a:lumMod val="10000"/>
                  </a:srgbClr>
                </a:solidFill>
                <a:latin typeface="Helvetica" panose="020B0604020202030204" charset="0"/>
                <a:cs typeface="Helvetica" panose="020B0604020202030204" charset="0"/>
                <a:sym typeface="Helvetica" panose="020B0604020202030204" charset="0"/>
              </a:rPr>
              <a:t>The (b) shows how we trying to solve the problem. Each proposal predicts a set of instances and our Set-NMS can easily remove the duplicate predictions.</a:t>
            </a:r>
          </a:p>
        </p:txBody>
      </p:sp>
    </p:spTree>
    <p:extLst>
      <p:ext uri="{BB962C8B-B14F-4D97-AF65-F5344CB8AC3E}">
        <p14:creationId xmlns:p14="http://schemas.microsoft.com/office/powerpoint/2010/main" val="55140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F2C72-3779-4738-A494-A19950AED050}"/>
              </a:ext>
            </a:extLst>
          </p:cNvPr>
          <p:cNvSpPr>
            <a:spLocks noGrp="1"/>
          </p:cNvSpPr>
          <p:nvPr>
            <p:ph type="title"/>
          </p:nvPr>
        </p:nvSpPr>
        <p:spPr/>
        <p:txBody>
          <a:bodyPr>
            <a:noAutofit/>
          </a:bodyPr>
          <a:lstStyle/>
          <a:p>
            <a:r>
              <a:rPr lang="en-US" dirty="0"/>
              <a:t>Our Approach: Multiple Detection</a:t>
            </a:r>
          </a:p>
        </p:txBody>
      </p:sp>
      <p:grpSp>
        <p:nvGrpSpPr>
          <p:cNvPr id="327" name="组合 326">
            <a:extLst>
              <a:ext uri="{FF2B5EF4-FFF2-40B4-BE49-F238E27FC236}">
                <a16:creationId xmlns:a16="http://schemas.microsoft.com/office/drawing/2014/main" id="{19A05C29-5FFA-43EF-928D-DB5D4BE1BBA0}"/>
              </a:ext>
            </a:extLst>
          </p:cNvPr>
          <p:cNvGrpSpPr/>
          <p:nvPr/>
        </p:nvGrpSpPr>
        <p:grpSpPr>
          <a:xfrm>
            <a:off x="1067401" y="1003936"/>
            <a:ext cx="10077795" cy="3432508"/>
            <a:chOff x="1235514" y="1534614"/>
            <a:chExt cx="10086402" cy="3321361"/>
          </a:xfrm>
        </p:grpSpPr>
        <p:cxnSp>
          <p:nvCxnSpPr>
            <p:cNvPr id="175" name="Straight Arrow Connector 147">
              <a:extLst>
                <a:ext uri="{FF2B5EF4-FFF2-40B4-BE49-F238E27FC236}">
                  <a16:creationId xmlns:a16="http://schemas.microsoft.com/office/drawing/2014/main" id="{6CADE59E-3354-47E5-894B-831C61524B6E}"/>
                </a:ext>
              </a:extLst>
            </p:cNvPr>
            <p:cNvCxnSpPr>
              <a:cxnSpLocks noChangeAspect="1"/>
            </p:cNvCxnSpPr>
            <p:nvPr/>
          </p:nvCxnSpPr>
          <p:spPr>
            <a:xfrm>
              <a:off x="6380458" y="3082781"/>
              <a:ext cx="2204906" cy="0"/>
            </a:xfrm>
            <a:prstGeom prst="straightConnector1">
              <a:avLst/>
            </a:prstGeom>
            <a:ln w="34925">
              <a:solidFill>
                <a:schemeClr val="bg2">
                  <a:lumMod val="10000"/>
                </a:schemeClr>
              </a:solidFill>
              <a:prstDash val="solid"/>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81" name="Straight Arrow Connector 165">
              <a:extLst>
                <a:ext uri="{FF2B5EF4-FFF2-40B4-BE49-F238E27FC236}">
                  <a16:creationId xmlns:a16="http://schemas.microsoft.com/office/drawing/2014/main" id="{C7FF08DB-A552-4CE4-AC24-D22FCF37477C}"/>
                </a:ext>
              </a:extLst>
            </p:cNvPr>
            <p:cNvCxnSpPr>
              <a:cxnSpLocks noChangeAspect="1"/>
            </p:cNvCxnSpPr>
            <p:nvPr/>
          </p:nvCxnSpPr>
          <p:spPr>
            <a:xfrm>
              <a:off x="7261566" y="2633976"/>
              <a:ext cx="1323798" cy="0"/>
            </a:xfrm>
            <a:prstGeom prst="straightConnector1">
              <a:avLst/>
            </a:prstGeom>
            <a:ln w="28575">
              <a:solidFill>
                <a:schemeClr val="bg2">
                  <a:lumMod val="10000"/>
                </a:schemeClr>
              </a:solidFill>
              <a:tailEnd type="triangle" w="lg" len="lg"/>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271" name="组合 270">
              <a:extLst>
                <a:ext uri="{FF2B5EF4-FFF2-40B4-BE49-F238E27FC236}">
                  <a16:creationId xmlns:a16="http://schemas.microsoft.com/office/drawing/2014/main" id="{16469178-2FF8-48A6-8D01-5D64C3AF2F60}"/>
                </a:ext>
              </a:extLst>
            </p:cNvPr>
            <p:cNvGrpSpPr/>
            <p:nvPr/>
          </p:nvGrpSpPr>
          <p:grpSpPr>
            <a:xfrm>
              <a:off x="1235514" y="1534614"/>
              <a:ext cx="6945520" cy="3321361"/>
              <a:chOff x="651074" y="1984838"/>
              <a:chExt cx="6945520" cy="3321361"/>
            </a:xfrm>
          </p:grpSpPr>
          <mc:AlternateContent xmlns:mc="http://schemas.openxmlformats.org/markup-compatibility/2006" xmlns:a14="http://schemas.microsoft.com/office/drawing/2010/main">
            <mc:Choice Requires="a14">
              <p:sp>
                <p:nvSpPr>
                  <p:cNvPr id="164" name="TextBox 61">
                    <a:extLst>
                      <a:ext uri="{FF2B5EF4-FFF2-40B4-BE49-F238E27FC236}">
                        <a16:creationId xmlns:a16="http://schemas.microsoft.com/office/drawing/2014/main" id="{8201EF65-3543-49F8-9A4E-01030D235D89}"/>
                      </a:ext>
                    </a:extLst>
                  </p:cNvPr>
                  <p:cNvSpPr txBox="1"/>
                  <p:nvPr/>
                </p:nvSpPr>
                <p:spPr>
                  <a:xfrm rot="16200000">
                    <a:off x="4562543" y="3507305"/>
                    <a:ext cx="1226740" cy="282376"/>
                  </a:xfrm>
                  <a:prstGeom prst="rect">
                    <a:avLst/>
                  </a:prstGeom>
                  <a:noFill/>
                  <a:ln>
                    <a:solidFill>
                      <a:schemeClr val="bg2">
                        <a:lumMod val="10000"/>
                      </a:schemeClr>
                    </a:solidFill>
                  </a:ln>
                </p:spPr>
                <p:txBody>
                  <a:bodyPr wrap="square" tIns="0" rtlCol="0" anchor="ctr" anchorCtr="0">
                    <a:noAutofit/>
                  </a:bodyPr>
                  <a:lstStyle/>
                  <a:p>
                    <a:pPr algn="ctr" defTabSz="913448" eaLnBrk="0" fontAlgn="base" hangingPunct="0">
                      <a:spcBef>
                        <a:spcPct val="0"/>
                      </a:spcBef>
                      <a:spcAft>
                        <a:spcPct val="0"/>
                      </a:spcAft>
                    </a:pPr>
                    <a14:m>
                      <m:oMath xmlns:m="http://schemas.openxmlformats.org/officeDocument/2006/math">
                        <m:r>
                          <a:rPr lang="en-US" sz="1999" i="1" dirty="0">
                            <a:solidFill>
                              <a:srgbClr val="DCDEE0">
                                <a:lumMod val="10000"/>
                              </a:srgbClr>
                            </a:solidFill>
                            <a:latin typeface="Cambria Math" panose="02040503050406030204" pitchFamily="18" charset="0"/>
                            <a:sym typeface="Helvetica" panose="020B0604020202030204" charset="0"/>
                          </a:rPr>
                          <m:t>𝑓𝑐</m:t>
                        </m:r>
                      </m:oMath>
                    </a14:m>
                    <a:r>
                      <a:rPr lang="en-US" sz="1999" dirty="0">
                        <a:solidFill>
                          <a:srgbClr val="DCDEE0">
                            <a:lumMod val="10000"/>
                          </a:srgbClr>
                        </a:solidFill>
                        <a:latin typeface="Helvetica" panose="020B0604020202030204" charset="0"/>
                        <a:cs typeface="Helvetica" panose="020B0604020202030204" charset="0"/>
                        <a:sym typeface="Helvetica" panose="020B0604020202030204" charset="0"/>
                      </a:rPr>
                      <a:t> layer</a:t>
                    </a:r>
                  </a:p>
                </p:txBody>
              </p:sp>
            </mc:Choice>
            <mc:Fallback xmlns="">
              <p:sp>
                <p:nvSpPr>
                  <p:cNvPr id="164" name="TextBox 61">
                    <a:extLst>
                      <a:ext uri="{FF2B5EF4-FFF2-40B4-BE49-F238E27FC236}">
                        <a16:creationId xmlns:a16="http://schemas.microsoft.com/office/drawing/2014/main" id="{8201EF65-3543-49F8-9A4E-01030D235D89}"/>
                      </a:ext>
                    </a:extLst>
                  </p:cNvPr>
                  <p:cNvSpPr txBox="1">
                    <a:spLocks noRot="1" noChangeAspect="1" noMove="1" noResize="1" noEditPoints="1" noAdjustHandles="1" noChangeArrowheads="1" noChangeShapeType="1" noTextEdit="1"/>
                  </p:cNvSpPr>
                  <p:nvPr/>
                </p:nvSpPr>
                <p:spPr>
                  <a:xfrm rot="16200000">
                    <a:off x="4562543" y="3507305"/>
                    <a:ext cx="1226740" cy="282376"/>
                  </a:xfrm>
                  <a:prstGeom prst="rect">
                    <a:avLst/>
                  </a:prstGeom>
                  <a:blipFill>
                    <a:blip r:embed="rId3"/>
                    <a:stretch>
                      <a:fillRect l="-34043" r="-53191"/>
                    </a:stretch>
                  </a:blipFill>
                  <a:ln>
                    <a:solidFill>
                      <a:schemeClr val="bg2">
                        <a:lumMod val="10000"/>
                      </a:schemeClr>
                    </a:solidFill>
                  </a:ln>
                </p:spPr>
                <p:txBody>
                  <a:bodyPr/>
                  <a:lstStyle/>
                  <a:p>
                    <a:r>
                      <a:rPr lang="en-US">
                        <a:noFill/>
                      </a:rPr>
                      <a:t> </a:t>
                    </a:r>
                  </a:p>
                </p:txBody>
              </p:sp>
            </mc:Fallback>
          </mc:AlternateContent>
          <p:cxnSp>
            <p:nvCxnSpPr>
              <p:cNvPr id="171" name="Straight Arrow Connector 141">
                <a:extLst>
                  <a:ext uri="{FF2B5EF4-FFF2-40B4-BE49-F238E27FC236}">
                    <a16:creationId xmlns:a16="http://schemas.microsoft.com/office/drawing/2014/main" id="{44F4CAFC-DA2D-49FD-84C5-0BDFDED21FBB}"/>
                  </a:ext>
                </a:extLst>
              </p:cNvPr>
              <p:cNvCxnSpPr>
                <a:cxnSpLocks/>
                <a:stCxn id="164" idx="2"/>
                <a:endCxn id="242" idx="0"/>
              </p:cNvCxnSpPr>
              <p:nvPr/>
            </p:nvCxnSpPr>
            <p:spPr>
              <a:xfrm>
                <a:off x="5317101" y="3648493"/>
                <a:ext cx="196541" cy="281"/>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173" name="Group 77">
                <a:extLst>
                  <a:ext uri="{FF2B5EF4-FFF2-40B4-BE49-F238E27FC236}">
                    <a16:creationId xmlns:a16="http://schemas.microsoft.com/office/drawing/2014/main" id="{F22843A5-AF0F-42D4-A74D-D79D6C54BA65}"/>
                  </a:ext>
                </a:extLst>
              </p:cNvPr>
              <p:cNvGrpSpPr/>
              <p:nvPr/>
            </p:nvGrpSpPr>
            <p:grpSpPr>
              <a:xfrm>
                <a:off x="6147609" y="2829222"/>
                <a:ext cx="277000" cy="1638539"/>
                <a:chOff x="6664107" y="4811151"/>
                <a:chExt cx="310031" cy="754489"/>
              </a:xfrm>
            </p:grpSpPr>
            <p:cxnSp>
              <p:nvCxnSpPr>
                <p:cNvPr id="189" name="Straight Arrow Connector 142">
                  <a:extLst>
                    <a:ext uri="{FF2B5EF4-FFF2-40B4-BE49-F238E27FC236}">
                      <a16:creationId xmlns:a16="http://schemas.microsoft.com/office/drawing/2014/main" id="{E4E3F6C1-4B53-46A3-861E-34E57D41175F}"/>
                    </a:ext>
                  </a:extLst>
                </p:cNvPr>
                <p:cNvCxnSpPr>
                  <a:cxnSpLocks/>
                </p:cNvCxnSpPr>
                <p:nvPr/>
              </p:nvCxnSpPr>
              <p:spPr>
                <a:xfrm flipV="1">
                  <a:off x="6668628" y="4811151"/>
                  <a:ext cx="0" cy="754489"/>
                </a:xfrm>
                <a:prstGeom prst="straightConnector1">
                  <a:avLst/>
                </a:prstGeom>
                <a:ln w="34925">
                  <a:solidFill>
                    <a:schemeClr val="bg2">
                      <a:lumMod val="10000"/>
                    </a:schemeClr>
                  </a:solidFill>
                  <a:tailEnd type="non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44">
                  <a:extLst>
                    <a:ext uri="{FF2B5EF4-FFF2-40B4-BE49-F238E27FC236}">
                      <a16:creationId xmlns:a16="http://schemas.microsoft.com/office/drawing/2014/main" id="{AAB468AD-4AB1-41E0-B0CD-E656C271126C}"/>
                    </a:ext>
                  </a:extLst>
                </p:cNvPr>
                <p:cNvCxnSpPr>
                  <a:cxnSpLocks noChangeAspect="1"/>
                </p:cNvCxnSpPr>
                <p:nvPr/>
              </p:nvCxnSpPr>
              <p:spPr>
                <a:xfrm>
                  <a:off x="6664107" y="4811151"/>
                  <a:ext cx="31003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45">
                  <a:extLst>
                    <a:ext uri="{FF2B5EF4-FFF2-40B4-BE49-F238E27FC236}">
                      <a16:creationId xmlns:a16="http://schemas.microsoft.com/office/drawing/2014/main" id="{EB51AE36-9EF7-434A-BA0B-D5C1EACFDFD2}"/>
                    </a:ext>
                  </a:extLst>
                </p:cNvPr>
                <p:cNvCxnSpPr>
                  <a:cxnSpLocks noChangeAspect="1"/>
                </p:cNvCxnSpPr>
                <p:nvPr/>
              </p:nvCxnSpPr>
              <p:spPr>
                <a:xfrm>
                  <a:off x="6664107" y="5564218"/>
                  <a:ext cx="31003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grpSp>
            <p:nvGrpSpPr>
              <p:cNvPr id="234" name="组合 233">
                <a:extLst>
                  <a:ext uri="{FF2B5EF4-FFF2-40B4-BE49-F238E27FC236}">
                    <a16:creationId xmlns:a16="http://schemas.microsoft.com/office/drawing/2014/main" id="{A7DFE308-86F0-4B80-9F05-A29E82CB53A6}"/>
                  </a:ext>
                </a:extLst>
              </p:cNvPr>
              <p:cNvGrpSpPr/>
              <p:nvPr/>
            </p:nvGrpSpPr>
            <p:grpSpPr>
              <a:xfrm>
                <a:off x="651074" y="2351856"/>
                <a:ext cx="4157335" cy="2448306"/>
                <a:chOff x="957752" y="2272686"/>
                <a:chExt cx="4157335" cy="2448306"/>
              </a:xfrm>
            </p:grpSpPr>
            <p:grpSp>
              <p:nvGrpSpPr>
                <p:cNvPr id="159" name="Group 90">
                  <a:extLst>
                    <a:ext uri="{FF2B5EF4-FFF2-40B4-BE49-F238E27FC236}">
                      <a16:creationId xmlns:a16="http://schemas.microsoft.com/office/drawing/2014/main" id="{A6C45B0F-0E50-4770-9350-299BE3A5EDAB}"/>
                    </a:ext>
                  </a:extLst>
                </p:cNvPr>
                <p:cNvGrpSpPr/>
                <p:nvPr/>
              </p:nvGrpSpPr>
              <p:grpSpPr>
                <a:xfrm>
                  <a:off x="3648564" y="2697106"/>
                  <a:ext cx="1466523" cy="1575607"/>
                  <a:chOff x="7129463" y="1514475"/>
                  <a:chExt cx="2486025" cy="1643063"/>
                </a:xfrm>
                <a:solidFill>
                  <a:schemeClr val="bg1"/>
                </a:solidFill>
                <a:scene3d>
                  <a:camera prst="isometricRightUp">
                    <a:rot lat="873912" lon="17401193" rev="21591165"/>
                  </a:camera>
                  <a:lightRig rig="threePt" dir="t"/>
                </a:scene3d>
              </p:grpSpPr>
              <p:sp>
                <p:nvSpPr>
                  <p:cNvPr id="196" name="Rectangle 91">
                    <a:extLst>
                      <a:ext uri="{FF2B5EF4-FFF2-40B4-BE49-F238E27FC236}">
                        <a16:creationId xmlns:a16="http://schemas.microsoft.com/office/drawing/2014/main" id="{D23060C1-0A8F-4993-A32F-C62ADF728970}"/>
                      </a:ext>
                    </a:extLst>
                  </p:cNvPr>
                  <p:cNvSpPr/>
                  <p:nvPr/>
                </p:nvSpPr>
                <p:spPr>
                  <a:xfrm>
                    <a:off x="7129463" y="1514475"/>
                    <a:ext cx="2486025" cy="1643063"/>
                  </a:xfrm>
                  <a:prstGeom prst="rect">
                    <a:avLst/>
                  </a:prstGeom>
                  <a:grpFill/>
                  <a:ln>
                    <a:solidFill>
                      <a:schemeClr val="bg2">
                        <a:lumMod val="10000"/>
                      </a:schemeClr>
                    </a:solidFill>
                  </a:ln>
                  <a:sp3d extrusionH="1270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grpSp>
                <p:nvGrpSpPr>
                  <p:cNvPr id="197" name="Group 92">
                    <a:extLst>
                      <a:ext uri="{FF2B5EF4-FFF2-40B4-BE49-F238E27FC236}">
                        <a16:creationId xmlns:a16="http://schemas.microsoft.com/office/drawing/2014/main" id="{79A8CF07-1870-4578-AA23-58286AD1DCFF}"/>
                      </a:ext>
                    </a:extLst>
                  </p:cNvPr>
                  <p:cNvGrpSpPr/>
                  <p:nvPr/>
                </p:nvGrpSpPr>
                <p:grpSpPr>
                  <a:xfrm>
                    <a:off x="8279603" y="1981123"/>
                    <a:ext cx="1193006" cy="905432"/>
                    <a:chOff x="8279603" y="1981123"/>
                    <a:chExt cx="1193006" cy="905432"/>
                  </a:xfrm>
                  <a:grpFill/>
                </p:grpSpPr>
                <p:sp>
                  <p:nvSpPr>
                    <p:cNvPr id="198" name="Rectangle 93">
                      <a:extLst>
                        <a:ext uri="{FF2B5EF4-FFF2-40B4-BE49-F238E27FC236}">
                          <a16:creationId xmlns:a16="http://schemas.microsoft.com/office/drawing/2014/main" id="{57F52D43-789D-48C2-AFAF-23F62A5D4BA6}"/>
                        </a:ext>
                      </a:extLst>
                    </p:cNvPr>
                    <p:cNvSpPr/>
                    <p:nvPr/>
                  </p:nvSpPr>
                  <p:spPr>
                    <a:xfrm>
                      <a:off x="8279603" y="2091086"/>
                      <a:ext cx="364336" cy="795469"/>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199" name="Rectangle 94">
                      <a:extLst>
                        <a:ext uri="{FF2B5EF4-FFF2-40B4-BE49-F238E27FC236}">
                          <a16:creationId xmlns:a16="http://schemas.microsoft.com/office/drawing/2014/main" id="{8CA10888-E2F0-4855-BA13-AEBFB58214FE}"/>
                        </a:ext>
                      </a:extLst>
                    </p:cNvPr>
                    <p:cNvSpPr/>
                    <p:nvPr/>
                  </p:nvSpPr>
                  <p:spPr>
                    <a:xfrm>
                      <a:off x="8504626" y="2153237"/>
                      <a:ext cx="364336" cy="671166"/>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0" name="Rectangle 95">
                      <a:extLst>
                        <a:ext uri="{FF2B5EF4-FFF2-40B4-BE49-F238E27FC236}">
                          <a16:creationId xmlns:a16="http://schemas.microsoft.com/office/drawing/2014/main" id="{EEFEE32C-664D-4629-B229-6641F3FB9DCC}"/>
                        </a:ext>
                      </a:extLst>
                    </p:cNvPr>
                    <p:cNvSpPr/>
                    <p:nvPr/>
                  </p:nvSpPr>
                  <p:spPr>
                    <a:xfrm>
                      <a:off x="8788598" y="2088879"/>
                      <a:ext cx="364336" cy="795469"/>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1" name="Rectangle 98">
                      <a:extLst>
                        <a:ext uri="{FF2B5EF4-FFF2-40B4-BE49-F238E27FC236}">
                          <a16:creationId xmlns:a16="http://schemas.microsoft.com/office/drawing/2014/main" id="{E60A3E89-1212-415E-8D26-64E5C98EF61E}"/>
                        </a:ext>
                      </a:extLst>
                    </p:cNvPr>
                    <p:cNvSpPr/>
                    <p:nvPr/>
                  </p:nvSpPr>
                  <p:spPr>
                    <a:xfrm>
                      <a:off x="9027909" y="2051014"/>
                      <a:ext cx="364336" cy="671166"/>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2" name="Rectangle 99">
                      <a:extLst>
                        <a:ext uri="{FF2B5EF4-FFF2-40B4-BE49-F238E27FC236}">
                          <a16:creationId xmlns:a16="http://schemas.microsoft.com/office/drawing/2014/main" id="{7F530EF9-A51A-4272-AEE1-EC0C60DDBBC6}"/>
                        </a:ext>
                      </a:extLst>
                    </p:cNvPr>
                    <p:cNvSpPr/>
                    <p:nvPr/>
                  </p:nvSpPr>
                  <p:spPr>
                    <a:xfrm>
                      <a:off x="8895758" y="2112454"/>
                      <a:ext cx="364336" cy="729029"/>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3" name="Rectangle 102">
                      <a:extLst>
                        <a:ext uri="{FF2B5EF4-FFF2-40B4-BE49-F238E27FC236}">
                          <a16:creationId xmlns:a16="http://schemas.microsoft.com/office/drawing/2014/main" id="{CAEF34FA-68FF-48C6-8E48-1BA5A4435EF1}"/>
                        </a:ext>
                      </a:extLst>
                    </p:cNvPr>
                    <p:cNvSpPr/>
                    <p:nvPr/>
                  </p:nvSpPr>
                  <p:spPr>
                    <a:xfrm>
                      <a:off x="8981472" y="1981123"/>
                      <a:ext cx="348263" cy="720042"/>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4" name="Rectangle 103">
                      <a:extLst>
                        <a:ext uri="{FF2B5EF4-FFF2-40B4-BE49-F238E27FC236}">
                          <a16:creationId xmlns:a16="http://schemas.microsoft.com/office/drawing/2014/main" id="{90BE656E-25B3-4E4A-8A59-4D044A54479D}"/>
                        </a:ext>
                      </a:extLst>
                    </p:cNvPr>
                    <p:cNvSpPr/>
                    <p:nvPr/>
                  </p:nvSpPr>
                  <p:spPr>
                    <a:xfrm>
                      <a:off x="9108273" y="2194660"/>
                      <a:ext cx="364336" cy="671166"/>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5" name="Rectangle 104">
                      <a:extLst>
                        <a:ext uri="{FF2B5EF4-FFF2-40B4-BE49-F238E27FC236}">
                          <a16:creationId xmlns:a16="http://schemas.microsoft.com/office/drawing/2014/main" id="{215EC3CB-1047-4F92-B2A0-00CF8F882906}"/>
                        </a:ext>
                      </a:extLst>
                    </p:cNvPr>
                    <p:cNvSpPr/>
                    <p:nvPr/>
                  </p:nvSpPr>
                  <p:spPr>
                    <a:xfrm>
                      <a:off x="8372475" y="2028934"/>
                      <a:ext cx="364336" cy="795469"/>
                    </a:xfrm>
                    <a:prstGeom prst="rect">
                      <a:avLst/>
                    </a:prstGeom>
                    <a:gr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grpSp>
            </p:grpSp>
            <p:grpSp>
              <p:nvGrpSpPr>
                <p:cNvPr id="233" name="组合 232">
                  <a:extLst>
                    <a:ext uri="{FF2B5EF4-FFF2-40B4-BE49-F238E27FC236}">
                      <a16:creationId xmlns:a16="http://schemas.microsoft.com/office/drawing/2014/main" id="{D1C7EE96-267F-4821-A7E0-C07C311B840C}"/>
                    </a:ext>
                  </a:extLst>
                </p:cNvPr>
                <p:cNvGrpSpPr/>
                <p:nvPr/>
              </p:nvGrpSpPr>
              <p:grpSpPr>
                <a:xfrm>
                  <a:off x="957752" y="2272686"/>
                  <a:ext cx="3760586" cy="2448306"/>
                  <a:chOff x="957752" y="2272686"/>
                  <a:chExt cx="3760586" cy="2448306"/>
                </a:xfrm>
              </p:grpSpPr>
              <p:grpSp>
                <p:nvGrpSpPr>
                  <p:cNvPr id="157" name="Group 41">
                    <a:extLst>
                      <a:ext uri="{FF2B5EF4-FFF2-40B4-BE49-F238E27FC236}">
                        <a16:creationId xmlns:a16="http://schemas.microsoft.com/office/drawing/2014/main" id="{C3B48E64-2398-41C3-9D47-FE4EEA6E2187}"/>
                      </a:ext>
                    </a:extLst>
                  </p:cNvPr>
                  <p:cNvGrpSpPr>
                    <a:grpSpLocks noChangeAspect="1"/>
                  </p:cNvGrpSpPr>
                  <p:nvPr/>
                </p:nvGrpSpPr>
                <p:grpSpPr>
                  <a:xfrm>
                    <a:off x="957752" y="2733366"/>
                    <a:ext cx="2614922" cy="1987626"/>
                    <a:chOff x="860771" y="2339768"/>
                    <a:chExt cx="4569308" cy="2864062"/>
                  </a:xfrm>
                </p:grpSpPr>
                <p:pic>
                  <p:nvPicPr>
                    <p:cNvPr id="206" name="Picture 4">
                      <a:extLst>
                        <a:ext uri="{FF2B5EF4-FFF2-40B4-BE49-F238E27FC236}">
                          <a16:creationId xmlns:a16="http://schemas.microsoft.com/office/drawing/2014/main" id="{2849FB3A-5A86-47E6-9D49-19F8889EE904}"/>
                        </a:ext>
                      </a:extLst>
                    </p:cNvPr>
                    <p:cNvPicPr>
                      <a:picLocks noChangeAspect="1"/>
                    </p:cNvPicPr>
                    <p:nvPr/>
                  </p:nvPicPr>
                  <p:blipFill>
                    <a:blip r:embed="rId4"/>
                    <a:stretch>
                      <a:fillRect/>
                    </a:stretch>
                  </p:blipFill>
                  <p:spPr>
                    <a:xfrm>
                      <a:off x="860771" y="3457573"/>
                      <a:ext cx="2710192" cy="1746257"/>
                    </a:xfrm>
                    <a:prstGeom prst="rect">
                      <a:avLst/>
                    </a:prstGeom>
                    <a:ln>
                      <a:solidFill>
                        <a:schemeClr val="bg2">
                          <a:lumMod val="10000"/>
                        </a:schemeClr>
                      </a:solidFill>
                    </a:ln>
                    <a:scene3d>
                      <a:camera prst="isometricOffAxis2Top">
                        <a:rot lat="17400000" lon="2400000" rev="19320000"/>
                      </a:camera>
                      <a:lightRig rig="threePt" dir="t"/>
                    </a:scene3d>
                  </p:spPr>
                </p:pic>
                <p:sp>
                  <p:nvSpPr>
                    <p:cNvPr id="207" name="Rectangle 84">
                      <a:extLst>
                        <a:ext uri="{FF2B5EF4-FFF2-40B4-BE49-F238E27FC236}">
                          <a16:creationId xmlns:a16="http://schemas.microsoft.com/office/drawing/2014/main" id="{CFC431E7-CECB-4903-BFF3-4D7E24B0D46F}"/>
                        </a:ext>
                      </a:extLst>
                    </p:cNvPr>
                    <p:cNvSpPr/>
                    <p:nvPr/>
                  </p:nvSpPr>
                  <p:spPr>
                    <a:xfrm>
                      <a:off x="3404294" y="3243577"/>
                      <a:ext cx="2025785" cy="1343025"/>
                    </a:xfrm>
                    <a:prstGeom prst="rect">
                      <a:avLst/>
                    </a:prstGeom>
                    <a:solidFill>
                      <a:schemeClr val="bg1"/>
                    </a:solidFill>
                    <a:ln>
                      <a:solidFill>
                        <a:schemeClr val="bg2">
                          <a:lumMod val="10000"/>
                        </a:schemeClr>
                      </a:solidFill>
                    </a:ln>
                    <a:scene3d>
                      <a:camera prst="isometricOffAxis2Top">
                        <a:rot lat="17400000" lon="2400000" rev="19320000"/>
                      </a:camera>
                      <a:lightRig rig="threePt" dir="t"/>
                    </a:scene3d>
                    <a:sp3d extrusionH="25400" contourW="12700" prstMaterial="powder">
                      <a:extrusionClr>
                        <a:schemeClr val="bg1">
                          <a:lumMod val="75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8" name="Rectangle 72">
                      <a:extLst>
                        <a:ext uri="{FF2B5EF4-FFF2-40B4-BE49-F238E27FC236}">
                          <a16:creationId xmlns:a16="http://schemas.microsoft.com/office/drawing/2014/main" id="{1F026861-C5E2-4AAB-80F5-284B30A4D751}"/>
                        </a:ext>
                      </a:extLst>
                    </p:cNvPr>
                    <p:cNvSpPr/>
                    <p:nvPr/>
                  </p:nvSpPr>
                  <p:spPr>
                    <a:xfrm>
                      <a:off x="3648161" y="2853549"/>
                      <a:ext cx="1567312" cy="927498"/>
                    </a:xfrm>
                    <a:prstGeom prst="rect">
                      <a:avLst/>
                    </a:prstGeom>
                    <a:solidFill>
                      <a:schemeClr val="bg1"/>
                    </a:solidFill>
                    <a:ln>
                      <a:solidFill>
                        <a:schemeClr val="bg2">
                          <a:lumMod val="10000"/>
                        </a:schemeClr>
                      </a:solidFill>
                    </a:ln>
                    <a:scene3d>
                      <a:camera prst="isometricOffAxis2Top">
                        <a:rot lat="17400000" lon="2400000" rev="19320000"/>
                      </a:camera>
                      <a:lightRig rig="threePt" dir="t"/>
                    </a:scene3d>
                    <a:sp3d extrusionH="25400" contourW="12700" prstMaterial="powder">
                      <a:extrusionClr>
                        <a:schemeClr val="bg1">
                          <a:lumMod val="75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sp>
                  <p:nvSpPr>
                    <p:cNvPr id="209" name="Rectangle 69">
                      <a:extLst>
                        <a:ext uri="{FF2B5EF4-FFF2-40B4-BE49-F238E27FC236}">
                          <a16:creationId xmlns:a16="http://schemas.microsoft.com/office/drawing/2014/main" id="{04FB4158-AB8E-47E4-B8B2-9DF149DBE84C}"/>
                        </a:ext>
                      </a:extLst>
                    </p:cNvPr>
                    <p:cNvSpPr/>
                    <p:nvPr/>
                  </p:nvSpPr>
                  <p:spPr>
                    <a:xfrm>
                      <a:off x="3947738" y="2495120"/>
                      <a:ext cx="1032623" cy="813199"/>
                    </a:xfrm>
                    <a:prstGeom prst="rect">
                      <a:avLst/>
                    </a:prstGeom>
                    <a:solidFill>
                      <a:schemeClr val="bg1"/>
                    </a:solidFill>
                    <a:ln>
                      <a:solidFill>
                        <a:schemeClr val="bg2">
                          <a:lumMod val="10000"/>
                        </a:schemeClr>
                      </a:solidFill>
                    </a:ln>
                    <a:scene3d>
                      <a:camera prst="isometricOffAxis2Top">
                        <a:rot lat="17400000" lon="2400000" rev="19320000"/>
                      </a:camera>
                      <a:lightRig rig="threePt" dir="t"/>
                    </a:scene3d>
                    <a:sp3d extrusionH="25400" contourW="12700" prstMaterial="powder">
                      <a:extrusionClr>
                        <a:schemeClr val="bg1">
                          <a:lumMod val="75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cxnSp>
                  <p:nvCxnSpPr>
                    <p:cNvPr id="210" name="Straight Arrow Connector 57">
                      <a:extLst>
                        <a:ext uri="{FF2B5EF4-FFF2-40B4-BE49-F238E27FC236}">
                          <a16:creationId xmlns:a16="http://schemas.microsoft.com/office/drawing/2014/main" id="{A6E8FB09-BE95-404F-985F-C64DA183DA5F}"/>
                        </a:ext>
                      </a:extLst>
                    </p:cNvPr>
                    <p:cNvCxnSpPr>
                      <a:cxnSpLocks/>
                    </p:cNvCxnSpPr>
                    <p:nvPr/>
                  </p:nvCxnSpPr>
                  <p:spPr>
                    <a:xfrm flipV="1">
                      <a:off x="2194853" y="3994105"/>
                      <a:ext cx="0" cy="288000"/>
                    </a:xfrm>
                    <a:prstGeom prst="straightConnector1">
                      <a:avLst/>
                    </a:prstGeom>
                    <a:ln w="38100">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11" name="Rectangle 1">
                      <a:extLst>
                        <a:ext uri="{FF2B5EF4-FFF2-40B4-BE49-F238E27FC236}">
                          <a16:creationId xmlns:a16="http://schemas.microsoft.com/office/drawing/2014/main" id="{BD569F01-CF8A-40D4-A1EE-6EE23CF7C90B}"/>
                        </a:ext>
                      </a:extLst>
                    </p:cNvPr>
                    <p:cNvSpPr/>
                    <p:nvPr/>
                  </p:nvSpPr>
                  <p:spPr>
                    <a:xfrm>
                      <a:off x="1303204" y="2999382"/>
                      <a:ext cx="2025785" cy="1343025"/>
                    </a:xfrm>
                    <a:prstGeom prst="rect">
                      <a:avLst/>
                    </a:prstGeom>
                    <a:solidFill>
                      <a:schemeClr val="bg1"/>
                    </a:solidFill>
                    <a:ln>
                      <a:solidFill>
                        <a:schemeClr val="bg2">
                          <a:lumMod val="10000"/>
                        </a:schemeClr>
                      </a:solidFill>
                    </a:ln>
                    <a:scene3d>
                      <a:camera prst="isometricOffAxis2Top">
                        <a:rot lat="17400000" lon="2400000" rev="19320000"/>
                      </a:camera>
                      <a:lightRig rig="threePt" dir="t"/>
                    </a:scene3d>
                    <a:sp3d extrusionH="190500" contourW="12700" prstMaterial="powder">
                      <a:extrusionClr>
                        <a:schemeClr val="bg1">
                          <a:lumMod val="75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cxnSp>
                  <p:nvCxnSpPr>
                    <p:cNvPr id="212" name="Straight Arrow Connector 56">
                      <a:extLst>
                        <a:ext uri="{FF2B5EF4-FFF2-40B4-BE49-F238E27FC236}">
                          <a16:creationId xmlns:a16="http://schemas.microsoft.com/office/drawing/2014/main" id="{F8BAC4BA-2BDA-4CDA-9CDE-DA2468C56469}"/>
                        </a:ext>
                      </a:extLst>
                    </p:cNvPr>
                    <p:cNvCxnSpPr>
                      <a:cxnSpLocks/>
                    </p:cNvCxnSpPr>
                    <p:nvPr/>
                  </p:nvCxnSpPr>
                  <p:spPr>
                    <a:xfrm flipV="1">
                      <a:off x="2194853" y="3464278"/>
                      <a:ext cx="0" cy="234000"/>
                    </a:xfrm>
                    <a:prstGeom prst="straightConnector1">
                      <a:avLst/>
                    </a:prstGeom>
                    <a:ln w="38100">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13" name="Rectangle 48">
                      <a:extLst>
                        <a:ext uri="{FF2B5EF4-FFF2-40B4-BE49-F238E27FC236}">
                          <a16:creationId xmlns:a16="http://schemas.microsoft.com/office/drawing/2014/main" id="{B5C6DC15-2649-482A-AAF2-5C9D2CF88FF6}"/>
                        </a:ext>
                      </a:extLst>
                    </p:cNvPr>
                    <p:cNvSpPr/>
                    <p:nvPr/>
                  </p:nvSpPr>
                  <p:spPr>
                    <a:xfrm>
                      <a:off x="1557534" y="2742203"/>
                      <a:ext cx="1567312" cy="927498"/>
                    </a:xfrm>
                    <a:prstGeom prst="rect">
                      <a:avLst/>
                    </a:prstGeom>
                    <a:solidFill>
                      <a:schemeClr val="bg1"/>
                    </a:solidFill>
                    <a:ln>
                      <a:solidFill>
                        <a:schemeClr val="bg2">
                          <a:lumMod val="10000"/>
                        </a:schemeClr>
                      </a:solidFill>
                    </a:ln>
                    <a:scene3d>
                      <a:camera prst="isometricOffAxis2Top">
                        <a:rot lat="17400000" lon="2400000" rev="19320000"/>
                      </a:camera>
                      <a:lightRig rig="threePt" dir="t"/>
                    </a:scene3d>
                    <a:sp3d extrusionH="152400" contourW="12700" prstMaterial="powder">
                      <a:extrusionClr>
                        <a:schemeClr val="bg1">
                          <a:lumMod val="75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cxnSp>
                  <p:nvCxnSpPr>
                    <p:cNvPr id="214" name="Straight Arrow Connector 58">
                      <a:extLst>
                        <a:ext uri="{FF2B5EF4-FFF2-40B4-BE49-F238E27FC236}">
                          <a16:creationId xmlns:a16="http://schemas.microsoft.com/office/drawing/2014/main" id="{33491865-1636-4078-97EE-C4BE69E02FBC}"/>
                        </a:ext>
                      </a:extLst>
                    </p:cNvPr>
                    <p:cNvCxnSpPr>
                      <a:cxnSpLocks/>
                    </p:cNvCxnSpPr>
                    <p:nvPr/>
                  </p:nvCxnSpPr>
                  <p:spPr>
                    <a:xfrm flipV="1">
                      <a:off x="2198956" y="2970806"/>
                      <a:ext cx="0" cy="234000"/>
                    </a:xfrm>
                    <a:prstGeom prst="straightConnector1">
                      <a:avLst/>
                    </a:prstGeom>
                    <a:ln w="38100">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15" name="Rectangle 49">
                      <a:extLst>
                        <a:ext uri="{FF2B5EF4-FFF2-40B4-BE49-F238E27FC236}">
                          <a16:creationId xmlns:a16="http://schemas.microsoft.com/office/drawing/2014/main" id="{C15FBA22-8BF3-4D7A-8D15-3DF9EEDA142A}"/>
                        </a:ext>
                      </a:extLst>
                    </p:cNvPr>
                    <p:cNvSpPr/>
                    <p:nvPr/>
                  </p:nvSpPr>
                  <p:spPr>
                    <a:xfrm>
                      <a:off x="1782016" y="2339768"/>
                      <a:ext cx="1032623" cy="813199"/>
                    </a:xfrm>
                    <a:prstGeom prst="rect">
                      <a:avLst/>
                    </a:prstGeom>
                    <a:solidFill>
                      <a:schemeClr val="bg1"/>
                    </a:solidFill>
                    <a:ln>
                      <a:solidFill>
                        <a:schemeClr val="bg2">
                          <a:lumMod val="10000"/>
                        </a:schemeClr>
                      </a:solidFill>
                    </a:ln>
                    <a:scene3d>
                      <a:camera prst="isometricOffAxis2Top">
                        <a:rot lat="17400000" lon="2400000" rev="19320000"/>
                      </a:camera>
                      <a:lightRig rig="threePt" dir="t"/>
                    </a:scene3d>
                    <a:sp3d extrusionH="101600" contourW="12700" prstMaterial="powder">
                      <a:extrusionClr>
                        <a:schemeClr val="bg1">
                          <a:lumMod val="75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48" eaLnBrk="0" fontAlgn="base" hangingPunct="0">
                        <a:spcBef>
                          <a:spcPct val="0"/>
                        </a:spcBef>
                        <a:spcAft>
                          <a:spcPct val="0"/>
                        </a:spcAft>
                      </a:pPr>
                      <a:endParaRPr lang="en-US" sz="3598" dirty="0">
                        <a:solidFill>
                          <a:srgbClr val="DCDEE0">
                            <a:lumMod val="10000"/>
                          </a:srgbClr>
                        </a:solidFill>
                        <a:latin typeface="微软雅黑"/>
                        <a:ea typeface="微软雅黑"/>
                        <a:cs typeface="Helvetica"/>
                        <a:sym typeface="Helvetica" panose="020B0604020202030204" charset="0"/>
                      </a:endParaRPr>
                    </a:p>
                  </p:txBody>
                </p:sp>
                <p:cxnSp>
                  <p:nvCxnSpPr>
                    <p:cNvPr id="216" name="Straight Arrow Connector 62">
                      <a:extLst>
                        <a:ext uri="{FF2B5EF4-FFF2-40B4-BE49-F238E27FC236}">
                          <a16:creationId xmlns:a16="http://schemas.microsoft.com/office/drawing/2014/main" id="{8F84DA1C-5FA4-4EC7-AC83-23936A4B0C90}"/>
                        </a:ext>
                      </a:extLst>
                    </p:cNvPr>
                    <p:cNvCxnSpPr>
                      <a:cxnSpLocks/>
                    </p:cNvCxnSpPr>
                    <p:nvPr/>
                  </p:nvCxnSpPr>
                  <p:spPr>
                    <a:xfrm>
                      <a:off x="3124846" y="3239394"/>
                      <a:ext cx="1339203"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17" name="Straight Arrow Connector 63">
                      <a:extLst>
                        <a:ext uri="{FF2B5EF4-FFF2-40B4-BE49-F238E27FC236}">
                          <a16:creationId xmlns:a16="http://schemas.microsoft.com/office/drawing/2014/main" id="{19597E6D-50BD-44B7-8AC4-9F6346C5FFD0}"/>
                        </a:ext>
                      </a:extLst>
                    </p:cNvPr>
                    <p:cNvCxnSpPr>
                      <a:cxnSpLocks/>
                    </p:cNvCxnSpPr>
                    <p:nvPr/>
                  </p:nvCxnSpPr>
                  <p:spPr>
                    <a:xfrm>
                      <a:off x="3314701" y="3757256"/>
                      <a:ext cx="1149348"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218" name="Group 33">
                      <a:extLst>
                        <a:ext uri="{FF2B5EF4-FFF2-40B4-BE49-F238E27FC236}">
                          <a16:creationId xmlns:a16="http://schemas.microsoft.com/office/drawing/2014/main" id="{50300B34-8475-4674-8A4E-344CA5FD0DBD}"/>
                        </a:ext>
                      </a:extLst>
                    </p:cNvPr>
                    <p:cNvGrpSpPr/>
                    <p:nvPr/>
                  </p:nvGrpSpPr>
                  <p:grpSpPr>
                    <a:xfrm>
                      <a:off x="2832273" y="2749444"/>
                      <a:ext cx="1631777" cy="144000"/>
                      <a:chOff x="2832273" y="2749444"/>
                      <a:chExt cx="1631777" cy="144000"/>
                    </a:xfrm>
                  </p:grpSpPr>
                  <p:cxnSp>
                    <p:nvCxnSpPr>
                      <p:cNvPr id="221" name="Straight Arrow Connector 59">
                        <a:extLst>
                          <a:ext uri="{FF2B5EF4-FFF2-40B4-BE49-F238E27FC236}">
                            <a16:creationId xmlns:a16="http://schemas.microsoft.com/office/drawing/2014/main" id="{98616C80-3A96-4D88-ABC0-D8455218E9A2}"/>
                          </a:ext>
                        </a:extLst>
                      </p:cNvPr>
                      <p:cNvCxnSpPr>
                        <a:cxnSpLocks/>
                      </p:cNvCxnSpPr>
                      <p:nvPr/>
                    </p:nvCxnSpPr>
                    <p:spPr>
                      <a:xfrm>
                        <a:off x="2832273" y="2755478"/>
                        <a:ext cx="1631777" cy="0"/>
                      </a:xfrm>
                      <a:prstGeom prst="straightConnector1">
                        <a:avLst/>
                      </a:prstGeom>
                      <a:ln w="34925">
                        <a:solidFill>
                          <a:schemeClr val="bg2">
                            <a:lumMod val="10000"/>
                          </a:schemeClr>
                        </a:solidFill>
                        <a:tailEnd type="non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22" name="Straight Arrow Connector 67">
                        <a:extLst>
                          <a:ext uri="{FF2B5EF4-FFF2-40B4-BE49-F238E27FC236}">
                            <a16:creationId xmlns:a16="http://schemas.microsoft.com/office/drawing/2014/main" id="{24B71142-535D-4A7C-BD99-6B96652E9082}"/>
                          </a:ext>
                        </a:extLst>
                      </p:cNvPr>
                      <p:cNvCxnSpPr>
                        <a:cxnSpLocks/>
                      </p:cNvCxnSpPr>
                      <p:nvPr/>
                    </p:nvCxnSpPr>
                    <p:spPr>
                      <a:xfrm>
                        <a:off x="4464050" y="2749444"/>
                        <a:ext cx="0" cy="14400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cxnSp>
                  <p:nvCxnSpPr>
                    <p:cNvPr id="219" name="Straight Arrow Connector 76">
                      <a:extLst>
                        <a:ext uri="{FF2B5EF4-FFF2-40B4-BE49-F238E27FC236}">
                          <a16:creationId xmlns:a16="http://schemas.microsoft.com/office/drawing/2014/main" id="{399F61E3-E4BB-4378-B956-85F6C02C4B12}"/>
                        </a:ext>
                      </a:extLst>
                    </p:cNvPr>
                    <p:cNvCxnSpPr>
                      <a:cxnSpLocks/>
                    </p:cNvCxnSpPr>
                    <p:nvPr/>
                  </p:nvCxnSpPr>
                  <p:spPr>
                    <a:xfrm>
                      <a:off x="4464049" y="3049379"/>
                      <a:ext cx="0" cy="331005"/>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20" name="Straight Arrow Connector 81">
                      <a:extLst>
                        <a:ext uri="{FF2B5EF4-FFF2-40B4-BE49-F238E27FC236}">
                          <a16:creationId xmlns:a16="http://schemas.microsoft.com/office/drawing/2014/main" id="{73BC65EF-3FD5-433F-A4D5-78EDD44760ED}"/>
                        </a:ext>
                      </a:extLst>
                    </p:cNvPr>
                    <p:cNvCxnSpPr>
                      <a:cxnSpLocks/>
                    </p:cNvCxnSpPr>
                    <p:nvPr/>
                  </p:nvCxnSpPr>
                  <p:spPr>
                    <a:xfrm>
                      <a:off x="4464049" y="3472554"/>
                      <a:ext cx="0" cy="449851"/>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sp>
                <p:nvSpPr>
                  <p:cNvPr id="158" name="TextBox 88">
                    <a:extLst>
                      <a:ext uri="{FF2B5EF4-FFF2-40B4-BE49-F238E27FC236}">
                        <a16:creationId xmlns:a16="http://schemas.microsoft.com/office/drawing/2014/main" id="{88C8CDA0-EB06-4007-B47A-AE932B25EAF3}"/>
                      </a:ext>
                    </a:extLst>
                  </p:cNvPr>
                  <p:cNvSpPr txBox="1"/>
                  <p:nvPr/>
                </p:nvSpPr>
                <p:spPr>
                  <a:xfrm>
                    <a:off x="4061111" y="2272686"/>
                    <a:ext cx="657227" cy="338602"/>
                  </a:xfrm>
                  <a:prstGeom prst="rect">
                    <a:avLst/>
                  </a:prstGeom>
                  <a:noFill/>
                  <a:ln>
                    <a:noFill/>
                  </a:ln>
                </p:spPr>
                <p:txBody>
                  <a:bodyPr wrap="square" rtlCol="0">
                    <a:spAutoFit/>
                  </a:bodyPr>
                  <a:lstStyle/>
                  <a:p>
                    <a:pP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RPN</a:t>
                    </a:r>
                  </a:p>
                </p:txBody>
              </p:sp>
              <p:cxnSp>
                <p:nvCxnSpPr>
                  <p:cNvPr id="160" name="Straight Arrow Connector 106">
                    <a:extLst>
                      <a:ext uri="{FF2B5EF4-FFF2-40B4-BE49-F238E27FC236}">
                        <a16:creationId xmlns:a16="http://schemas.microsoft.com/office/drawing/2014/main" id="{547117CA-699C-449B-ABC8-89ECF7FD7EBD}"/>
                      </a:ext>
                    </a:extLst>
                  </p:cNvPr>
                  <p:cNvCxnSpPr>
                    <a:cxnSpLocks/>
                    <a:stCxn id="209" idx="3"/>
                  </p:cNvCxnSpPr>
                  <p:nvPr/>
                </p:nvCxnSpPr>
                <p:spPr>
                  <a:xfrm>
                    <a:off x="3315309" y="3123354"/>
                    <a:ext cx="67870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61" name="Straight Arrow Connector 107">
                    <a:extLst>
                      <a:ext uri="{FF2B5EF4-FFF2-40B4-BE49-F238E27FC236}">
                        <a16:creationId xmlns:a16="http://schemas.microsoft.com/office/drawing/2014/main" id="{9AD711C7-55A3-4F2B-84FE-CFB13AC59737}"/>
                      </a:ext>
                    </a:extLst>
                  </p:cNvPr>
                  <p:cNvCxnSpPr>
                    <a:cxnSpLocks/>
                    <a:stCxn id="208" idx="3"/>
                  </p:cNvCxnSpPr>
                  <p:nvPr/>
                </p:nvCxnSpPr>
                <p:spPr>
                  <a:xfrm flipV="1">
                    <a:off x="3449860" y="3398272"/>
                    <a:ext cx="544150"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62" name="Straight Arrow Connector 108">
                    <a:extLst>
                      <a:ext uri="{FF2B5EF4-FFF2-40B4-BE49-F238E27FC236}">
                        <a16:creationId xmlns:a16="http://schemas.microsoft.com/office/drawing/2014/main" id="{6A6442ED-F6C2-4BE7-896C-3E32C33E5875}"/>
                      </a:ext>
                    </a:extLst>
                  </p:cNvPr>
                  <p:cNvCxnSpPr>
                    <a:cxnSpLocks/>
                    <a:stCxn id="207" idx="3"/>
                  </p:cNvCxnSpPr>
                  <p:nvPr/>
                </p:nvCxnSpPr>
                <p:spPr>
                  <a:xfrm>
                    <a:off x="3572674" y="3826621"/>
                    <a:ext cx="436036"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84" name="TextBox 180">
                    <a:extLst>
                      <a:ext uri="{FF2B5EF4-FFF2-40B4-BE49-F238E27FC236}">
                        <a16:creationId xmlns:a16="http://schemas.microsoft.com/office/drawing/2014/main" id="{7E29DB98-E19F-4548-9011-F379E9A986BE}"/>
                      </a:ext>
                    </a:extLst>
                  </p:cNvPr>
                  <p:cNvSpPr txBox="1"/>
                  <p:nvPr/>
                </p:nvSpPr>
                <p:spPr>
                  <a:xfrm>
                    <a:off x="1961269" y="2302320"/>
                    <a:ext cx="590949" cy="327468"/>
                  </a:xfrm>
                  <a:prstGeom prst="rect">
                    <a:avLst/>
                  </a:prstGeom>
                  <a:noFill/>
                  <a:ln>
                    <a:noFill/>
                  </a:ln>
                </p:spPr>
                <p:txBody>
                  <a:bodyPr wrap="square" rtlCol="0">
                    <a:spAutoFit/>
                  </a:bodyPr>
                  <a:lstStyle/>
                  <a:p>
                    <a:pP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FPN</a:t>
                    </a:r>
                  </a:p>
                </p:txBody>
              </p:sp>
            </p:grpSp>
          </p:grpSp>
          <p:sp>
            <p:nvSpPr>
              <p:cNvPr id="185" name="TextBox 126">
                <a:extLst>
                  <a:ext uri="{FF2B5EF4-FFF2-40B4-BE49-F238E27FC236}">
                    <a16:creationId xmlns:a16="http://schemas.microsoft.com/office/drawing/2014/main" id="{B331CA06-7FDF-4083-877C-0972D0F41419}"/>
                  </a:ext>
                </a:extLst>
              </p:cNvPr>
              <p:cNvSpPr txBox="1"/>
              <p:nvPr/>
            </p:nvSpPr>
            <p:spPr>
              <a:xfrm>
                <a:off x="4335957" y="3441488"/>
                <a:ext cx="693330" cy="263790"/>
              </a:xfrm>
              <a:prstGeom prst="rect">
                <a:avLst/>
              </a:prstGeom>
              <a:noFill/>
              <a:ln>
                <a:noFill/>
              </a:ln>
            </p:spPr>
            <p:txBody>
              <a:bodyPr wrap="square" lIns="0" rIns="0" rtlCol="0">
                <a:noAutofit/>
              </a:bodyPr>
              <a:lstStyle/>
              <a:p>
                <a:pPr defTabSz="913448" eaLnBrk="0" fontAlgn="base" hangingPunct="0">
                  <a:spcBef>
                    <a:spcPct val="0"/>
                  </a:spcBef>
                  <a:spcAft>
                    <a:spcPct val="0"/>
                  </a:spcAft>
                </a:pPr>
                <a:r>
                  <a:rPr lang="en-US" sz="1000" dirty="0">
                    <a:solidFill>
                      <a:srgbClr val="DCDEE0">
                        <a:lumMod val="10000"/>
                      </a:srgbClr>
                    </a:solidFill>
                    <a:latin typeface="Helvetica" panose="020B0604020202030204" charset="0"/>
                    <a:cs typeface="Helvetica" panose="020B0604020202030204" charset="0"/>
                    <a:sym typeface="Helvetica" panose="020B0604020202030204" charset="0"/>
                  </a:rPr>
                  <a:t>ROI-Align</a:t>
                </a:r>
              </a:p>
            </p:txBody>
          </p:sp>
          <p:cxnSp>
            <p:nvCxnSpPr>
              <p:cNvPr id="163" name="Straight Arrow Connector 125">
                <a:extLst>
                  <a:ext uri="{FF2B5EF4-FFF2-40B4-BE49-F238E27FC236}">
                    <a16:creationId xmlns:a16="http://schemas.microsoft.com/office/drawing/2014/main" id="{634C6A5A-F33B-4D7F-B09E-D6B56B9BFB06}"/>
                  </a:ext>
                </a:extLst>
              </p:cNvPr>
              <p:cNvCxnSpPr>
                <a:cxnSpLocks/>
                <a:stCxn id="205" idx="1"/>
                <a:endCxn id="164" idx="0"/>
              </p:cNvCxnSpPr>
              <p:nvPr/>
            </p:nvCxnSpPr>
            <p:spPr>
              <a:xfrm flipV="1">
                <a:off x="4075147" y="3648493"/>
                <a:ext cx="959578" cy="2527"/>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2" name="TextBox 61">
                    <a:extLst>
                      <a:ext uri="{FF2B5EF4-FFF2-40B4-BE49-F238E27FC236}">
                        <a16:creationId xmlns:a16="http://schemas.microsoft.com/office/drawing/2014/main" id="{1D54C902-5EA4-4382-B928-7884D904BCC5}"/>
                      </a:ext>
                    </a:extLst>
                  </p:cNvPr>
                  <p:cNvSpPr txBox="1"/>
                  <p:nvPr/>
                </p:nvSpPr>
                <p:spPr>
                  <a:xfrm rot="16200000">
                    <a:off x="5041460" y="3507586"/>
                    <a:ext cx="1226740" cy="282376"/>
                  </a:xfrm>
                  <a:prstGeom prst="rect">
                    <a:avLst/>
                  </a:prstGeom>
                  <a:noFill/>
                  <a:ln>
                    <a:solidFill>
                      <a:schemeClr val="bg2">
                        <a:lumMod val="10000"/>
                      </a:schemeClr>
                    </a:solidFill>
                  </a:ln>
                </p:spPr>
                <p:txBody>
                  <a:bodyPr wrap="square" tIns="0" rtlCol="0" anchor="ctr" anchorCtr="0">
                    <a:noAutofit/>
                  </a:bodyPr>
                  <a:lstStyle/>
                  <a:p>
                    <a:pPr algn="ctr" defTabSz="913448" eaLnBrk="0" fontAlgn="base" hangingPunct="0">
                      <a:spcBef>
                        <a:spcPct val="0"/>
                      </a:spcBef>
                      <a:spcAft>
                        <a:spcPct val="0"/>
                      </a:spcAft>
                    </a:pPr>
                    <a14:m>
                      <m:oMath xmlns:m="http://schemas.openxmlformats.org/officeDocument/2006/math">
                        <m:r>
                          <a:rPr lang="en-US" sz="1999" i="1" dirty="0">
                            <a:solidFill>
                              <a:srgbClr val="DCDEE0">
                                <a:lumMod val="10000"/>
                              </a:srgbClr>
                            </a:solidFill>
                            <a:latin typeface="Cambria Math" panose="02040503050406030204" pitchFamily="18" charset="0"/>
                            <a:sym typeface="Helvetica" panose="020B0604020202030204" charset="0"/>
                          </a:rPr>
                          <m:t>𝑓𝑐</m:t>
                        </m:r>
                      </m:oMath>
                    </a14:m>
                    <a:r>
                      <a:rPr lang="en-US" sz="1999" dirty="0">
                        <a:solidFill>
                          <a:srgbClr val="DCDEE0">
                            <a:lumMod val="10000"/>
                          </a:srgbClr>
                        </a:solidFill>
                        <a:latin typeface="Helvetica" panose="020B0604020202030204" charset="0"/>
                        <a:cs typeface="Helvetica" panose="020B0604020202030204" charset="0"/>
                        <a:sym typeface="Helvetica" panose="020B0604020202030204" charset="0"/>
                      </a:rPr>
                      <a:t> layer</a:t>
                    </a:r>
                  </a:p>
                </p:txBody>
              </p:sp>
            </mc:Choice>
            <mc:Fallback xmlns="">
              <p:sp>
                <p:nvSpPr>
                  <p:cNvPr id="242" name="TextBox 61">
                    <a:extLst>
                      <a:ext uri="{FF2B5EF4-FFF2-40B4-BE49-F238E27FC236}">
                        <a16:creationId xmlns:a16="http://schemas.microsoft.com/office/drawing/2014/main" id="{1D54C902-5EA4-4382-B928-7884D904BCC5}"/>
                      </a:ext>
                    </a:extLst>
                  </p:cNvPr>
                  <p:cNvSpPr txBox="1">
                    <a:spLocks noRot="1" noChangeAspect="1" noMove="1" noResize="1" noEditPoints="1" noAdjustHandles="1" noChangeArrowheads="1" noChangeShapeType="1" noTextEdit="1"/>
                  </p:cNvSpPr>
                  <p:nvPr/>
                </p:nvSpPr>
                <p:spPr>
                  <a:xfrm rot="16200000">
                    <a:off x="5041460" y="3507586"/>
                    <a:ext cx="1226740" cy="282376"/>
                  </a:xfrm>
                  <a:prstGeom prst="rect">
                    <a:avLst/>
                  </a:prstGeom>
                  <a:blipFill>
                    <a:blip r:embed="rId5"/>
                    <a:stretch>
                      <a:fillRect l="-34043" r="-53191"/>
                    </a:stretch>
                  </a:blipFill>
                  <a:ln>
                    <a:solidFill>
                      <a:schemeClr val="bg2">
                        <a:lumMod val="10000"/>
                      </a:schemeClr>
                    </a:solidFill>
                  </a:ln>
                </p:spPr>
                <p:txBody>
                  <a:bodyPr/>
                  <a:lstStyle/>
                  <a:p>
                    <a:r>
                      <a:rPr lang="en-US">
                        <a:noFill/>
                      </a:rPr>
                      <a:t> </a:t>
                    </a:r>
                  </a:p>
                </p:txBody>
              </p:sp>
            </mc:Fallback>
          </mc:AlternateContent>
          <p:cxnSp>
            <p:nvCxnSpPr>
              <p:cNvPr id="245" name="Straight Arrow Connector 143">
                <a:extLst>
                  <a:ext uri="{FF2B5EF4-FFF2-40B4-BE49-F238E27FC236}">
                    <a16:creationId xmlns:a16="http://schemas.microsoft.com/office/drawing/2014/main" id="{67775CC6-59D6-453F-8948-E5D363750D9D}"/>
                  </a:ext>
                </a:extLst>
              </p:cNvPr>
              <p:cNvCxnSpPr>
                <a:cxnSpLocks/>
                <a:stCxn id="242" idx="2"/>
              </p:cNvCxnSpPr>
              <p:nvPr/>
            </p:nvCxnSpPr>
            <p:spPr>
              <a:xfrm>
                <a:off x="5796018" y="3648774"/>
                <a:ext cx="350090"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259" name="组合 258">
                <a:extLst>
                  <a:ext uri="{FF2B5EF4-FFF2-40B4-BE49-F238E27FC236}">
                    <a16:creationId xmlns:a16="http://schemas.microsoft.com/office/drawing/2014/main" id="{B9B699D8-6EDA-489C-BFE2-17D925107A6C}"/>
                  </a:ext>
                </a:extLst>
              </p:cNvPr>
              <p:cNvGrpSpPr/>
              <p:nvPr/>
            </p:nvGrpSpPr>
            <p:grpSpPr>
              <a:xfrm>
                <a:off x="6111186" y="1984838"/>
                <a:ext cx="1096041" cy="1372155"/>
                <a:chOff x="6111186" y="1984838"/>
                <a:chExt cx="1096041" cy="1372155"/>
              </a:xfrm>
            </p:grpSpPr>
            <p:sp>
              <p:nvSpPr>
                <p:cNvPr id="256" name="TextBox 186">
                  <a:extLst>
                    <a:ext uri="{FF2B5EF4-FFF2-40B4-BE49-F238E27FC236}">
                      <a16:creationId xmlns:a16="http://schemas.microsoft.com/office/drawing/2014/main" id="{A9ADF73F-DD2B-4F22-8EBC-30E5A95A75F6}"/>
                    </a:ext>
                  </a:extLst>
                </p:cNvPr>
                <p:cNvSpPr txBox="1"/>
                <p:nvPr/>
              </p:nvSpPr>
              <p:spPr>
                <a:xfrm>
                  <a:off x="6111186" y="1984838"/>
                  <a:ext cx="1096041" cy="244895"/>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prediction 0</a:t>
                  </a:r>
                </a:p>
              </p:txBody>
            </p:sp>
            <p:grpSp>
              <p:nvGrpSpPr>
                <p:cNvPr id="258" name="组合 257">
                  <a:extLst>
                    <a:ext uri="{FF2B5EF4-FFF2-40B4-BE49-F238E27FC236}">
                      <a16:creationId xmlns:a16="http://schemas.microsoft.com/office/drawing/2014/main" id="{872A233C-7BBC-4435-B3D7-48C9F2F7A226}"/>
                    </a:ext>
                  </a:extLst>
                </p:cNvPr>
                <p:cNvGrpSpPr/>
                <p:nvPr/>
              </p:nvGrpSpPr>
              <p:grpSpPr>
                <a:xfrm>
                  <a:off x="6409105" y="2255077"/>
                  <a:ext cx="325536" cy="1101916"/>
                  <a:chOff x="6409105" y="2255077"/>
                  <a:chExt cx="325536" cy="1101916"/>
                </a:xfrm>
              </p:grpSpPr>
              <p:sp>
                <p:nvSpPr>
                  <p:cNvPr id="255" name="TextBox 158">
                    <a:extLst>
                      <a:ext uri="{FF2B5EF4-FFF2-40B4-BE49-F238E27FC236}">
                        <a16:creationId xmlns:a16="http://schemas.microsoft.com/office/drawing/2014/main" id="{9215807A-66D2-40E9-A565-A02F194D4F51}"/>
                      </a:ext>
                    </a:extLst>
                  </p:cNvPr>
                  <p:cNvSpPr txBox="1"/>
                  <p:nvPr/>
                </p:nvSpPr>
                <p:spPr>
                  <a:xfrm>
                    <a:off x="6409105" y="2255077"/>
                    <a:ext cx="325536" cy="1101916"/>
                  </a:xfrm>
                  <a:prstGeom prst="rect">
                    <a:avLst/>
                  </a:prstGeom>
                  <a:noFill/>
                  <a:ln>
                    <a:solidFill>
                      <a:schemeClr val="bg2">
                        <a:lumMod val="10000"/>
                      </a:schemeClr>
                    </a:solidFill>
                    <a:prstDash val="dash"/>
                  </a:ln>
                </p:spPr>
                <p:txBody>
                  <a:bodyPr wrap="square" rtlCol="0">
                    <a:noAutofit/>
                  </a:bodyPr>
                  <a:lstStyle/>
                  <a:p>
                    <a:pPr defTabSz="913448" eaLnBrk="0" fontAlgn="base" hangingPunct="0">
                      <a:spcBef>
                        <a:spcPct val="0"/>
                      </a:spcBef>
                      <a:spcAft>
                        <a:spcPct val="0"/>
                      </a:spcAft>
                    </a:pPr>
                    <a:endParaRPr lang="en-US" sz="3598"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253" name="TextBox 128">
                    <a:extLst>
                      <a:ext uri="{FF2B5EF4-FFF2-40B4-BE49-F238E27FC236}">
                        <a16:creationId xmlns:a16="http://schemas.microsoft.com/office/drawing/2014/main" id="{8E110C3D-2D51-448A-A2B7-987C49336E94}"/>
                      </a:ext>
                    </a:extLst>
                  </p:cNvPr>
                  <p:cNvSpPr txBox="1"/>
                  <p:nvPr/>
                </p:nvSpPr>
                <p:spPr>
                  <a:xfrm rot="16200000">
                    <a:off x="6350648" y="2443888"/>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cls</a:t>
                    </a:r>
                  </a:p>
                </p:txBody>
              </p:sp>
              <p:sp>
                <p:nvSpPr>
                  <p:cNvPr id="254" name="TextBox 128">
                    <a:extLst>
                      <a:ext uri="{FF2B5EF4-FFF2-40B4-BE49-F238E27FC236}">
                        <a16:creationId xmlns:a16="http://schemas.microsoft.com/office/drawing/2014/main" id="{466C20B1-73F3-457D-9145-67BBBFC1E842}"/>
                      </a:ext>
                    </a:extLst>
                  </p:cNvPr>
                  <p:cNvSpPr txBox="1"/>
                  <p:nvPr/>
                </p:nvSpPr>
                <p:spPr>
                  <a:xfrm rot="16200000">
                    <a:off x="6350649" y="2943136"/>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reg</a:t>
                    </a:r>
                  </a:p>
                </p:txBody>
              </p:sp>
            </p:grpSp>
          </p:grpSp>
          <p:grpSp>
            <p:nvGrpSpPr>
              <p:cNvPr id="260" name="组合 259">
                <a:extLst>
                  <a:ext uri="{FF2B5EF4-FFF2-40B4-BE49-F238E27FC236}">
                    <a16:creationId xmlns:a16="http://schemas.microsoft.com/office/drawing/2014/main" id="{724A1F50-D674-457C-8A88-C48DD8065428}"/>
                  </a:ext>
                </a:extLst>
              </p:cNvPr>
              <p:cNvGrpSpPr/>
              <p:nvPr/>
            </p:nvGrpSpPr>
            <p:grpSpPr>
              <a:xfrm>
                <a:off x="6076551" y="3930446"/>
                <a:ext cx="1058633" cy="1375753"/>
                <a:chOff x="6076265" y="2255077"/>
                <a:chExt cx="1058633" cy="1375753"/>
              </a:xfrm>
            </p:grpSpPr>
            <p:sp>
              <p:nvSpPr>
                <p:cNvPr id="261" name="TextBox 186">
                  <a:extLst>
                    <a:ext uri="{FF2B5EF4-FFF2-40B4-BE49-F238E27FC236}">
                      <a16:creationId xmlns:a16="http://schemas.microsoft.com/office/drawing/2014/main" id="{C6A2A9BD-D629-47EB-A0DF-E0A1108FDC79}"/>
                    </a:ext>
                  </a:extLst>
                </p:cNvPr>
                <p:cNvSpPr txBox="1"/>
                <p:nvPr/>
              </p:nvSpPr>
              <p:spPr>
                <a:xfrm>
                  <a:off x="6076265" y="3392443"/>
                  <a:ext cx="1058633" cy="238387"/>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prediction 1</a:t>
                  </a:r>
                </a:p>
              </p:txBody>
            </p:sp>
            <p:grpSp>
              <p:nvGrpSpPr>
                <p:cNvPr id="262" name="组合 261">
                  <a:extLst>
                    <a:ext uri="{FF2B5EF4-FFF2-40B4-BE49-F238E27FC236}">
                      <a16:creationId xmlns:a16="http://schemas.microsoft.com/office/drawing/2014/main" id="{0D7ABBDA-B76C-410F-848A-889C45A258F5}"/>
                    </a:ext>
                  </a:extLst>
                </p:cNvPr>
                <p:cNvGrpSpPr/>
                <p:nvPr/>
              </p:nvGrpSpPr>
              <p:grpSpPr>
                <a:xfrm>
                  <a:off x="6409105" y="2255077"/>
                  <a:ext cx="325536" cy="1101916"/>
                  <a:chOff x="6409105" y="2255077"/>
                  <a:chExt cx="325536" cy="1101916"/>
                </a:xfrm>
              </p:grpSpPr>
              <p:sp>
                <p:nvSpPr>
                  <p:cNvPr id="263" name="TextBox 158">
                    <a:extLst>
                      <a:ext uri="{FF2B5EF4-FFF2-40B4-BE49-F238E27FC236}">
                        <a16:creationId xmlns:a16="http://schemas.microsoft.com/office/drawing/2014/main" id="{1DD6EB28-E546-4059-9722-D6E4DBC41DC6}"/>
                      </a:ext>
                    </a:extLst>
                  </p:cNvPr>
                  <p:cNvSpPr txBox="1"/>
                  <p:nvPr/>
                </p:nvSpPr>
                <p:spPr>
                  <a:xfrm>
                    <a:off x="6409105" y="2255077"/>
                    <a:ext cx="325536" cy="1101916"/>
                  </a:xfrm>
                  <a:prstGeom prst="rect">
                    <a:avLst/>
                  </a:prstGeom>
                  <a:noFill/>
                  <a:ln>
                    <a:solidFill>
                      <a:schemeClr val="bg2">
                        <a:lumMod val="10000"/>
                      </a:schemeClr>
                    </a:solidFill>
                    <a:prstDash val="dash"/>
                  </a:ln>
                </p:spPr>
                <p:txBody>
                  <a:bodyPr wrap="square" rtlCol="0">
                    <a:noAutofit/>
                  </a:bodyPr>
                  <a:lstStyle/>
                  <a:p>
                    <a:pPr defTabSz="913448" eaLnBrk="0" fontAlgn="base" hangingPunct="0">
                      <a:spcBef>
                        <a:spcPct val="0"/>
                      </a:spcBef>
                      <a:spcAft>
                        <a:spcPct val="0"/>
                      </a:spcAft>
                    </a:pPr>
                    <a:endParaRPr lang="en-US" sz="3598"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264" name="TextBox 128">
                    <a:extLst>
                      <a:ext uri="{FF2B5EF4-FFF2-40B4-BE49-F238E27FC236}">
                        <a16:creationId xmlns:a16="http://schemas.microsoft.com/office/drawing/2014/main" id="{FA7906F0-7328-4F33-9C2C-D21873001486}"/>
                      </a:ext>
                    </a:extLst>
                  </p:cNvPr>
                  <p:cNvSpPr txBox="1"/>
                  <p:nvPr/>
                </p:nvSpPr>
                <p:spPr>
                  <a:xfrm rot="16200000">
                    <a:off x="6350648" y="2443888"/>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reg</a:t>
                    </a:r>
                  </a:p>
                </p:txBody>
              </p:sp>
              <p:sp>
                <p:nvSpPr>
                  <p:cNvPr id="265" name="TextBox 128">
                    <a:extLst>
                      <a:ext uri="{FF2B5EF4-FFF2-40B4-BE49-F238E27FC236}">
                        <a16:creationId xmlns:a16="http://schemas.microsoft.com/office/drawing/2014/main" id="{B638D56E-E0EF-4311-89E8-630EF225AD61}"/>
                      </a:ext>
                    </a:extLst>
                  </p:cNvPr>
                  <p:cNvSpPr txBox="1"/>
                  <p:nvPr/>
                </p:nvSpPr>
                <p:spPr>
                  <a:xfrm rot="16200000">
                    <a:off x="6350649" y="2943136"/>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cls</a:t>
                    </a:r>
                  </a:p>
                </p:txBody>
              </p:sp>
            </p:grpSp>
          </p:grpSp>
          <p:cxnSp>
            <p:nvCxnSpPr>
              <p:cNvPr id="266" name="Straight Arrow Connector 148">
                <a:extLst>
                  <a:ext uri="{FF2B5EF4-FFF2-40B4-BE49-F238E27FC236}">
                    <a16:creationId xmlns:a16="http://schemas.microsoft.com/office/drawing/2014/main" id="{932C0BE9-F968-447A-B201-A1FBCBDF0624}"/>
                  </a:ext>
                </a:extLst>
              </p:cNvPr>
              <p:cNvCxnSpPr>
                <a:cxnSpLocks noChangeAspect="1"/>
                <a:stCxn id="263" idx="0"/>
                <a:endCxn id="255" idx="2"/>
              </p:cNvCxnSpPr>
              <p:nvPr/>
            </p:nvCxnSpPr>
            <p:spPr>
              <a:xfrm flipH="1" flipV="1">
                <a:off x="6571873" y="3356993"/>
                <a:ext cx="286" cy="573453"/>
              </a:xfrm>
              <a:prstGeom prst="straightConnector1">
                <a:avLst/>
              </a:prstGeom>
              <a:ln w="34925">
                <a:solidFill>
                  <a:schemeClr val="bg2">
                    <a:lumMod val="10000"/>
                  </a:schemeClr>
                </a:solidFill>
                <a:headEnd type="triangle"/>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70" name="TextBox 186">
                <a:extLst>
                  <a:ext uri="{FF2B5EF4-FFF2-40B4-BE49-F238E27FC236}">
                    <a16:creationId xmlns:a16="http://schemas.microsoft.com/office/drawing/2014/main" id="{07042E5A-2610-42E9-B0BC-2C579EB3AA55}"/>
                  </a:ext>
                </a:extLst>
              </p:cNvPr>
              <p:cNvSpPr txBox="1"/>
              <p:nvPr/>
            </p:nvSpPr>
            <p:spPr>
              <a:xfrm>
                <a:off x="6597828" y="3559761"/>
                <a:ext cx="998766" cy="238392"/>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EMD Loss</a:t>
                </a:r>
              </a:p>
            </p:txBody>
          </p:sp>
        </p:grpSp>
        <p:cxnSp>
          <p:nvCxnSpPr>
            <p:cNvPr id="272" name="Straight Arrow Connector 165">
              <a:extLst>
                <a:ext uri="{FF2B5EF4-FFF2-40B4-BE49-F238E27FC236}">
                  <a16:creationId xmlns:a16="http://schemas.microsoft.com/office/drawing/2014/main" id="{1A773874-DE21-4A13-8088-CCB20A538186}"/>
                </a:ext>
              </a:extLst>
            </p:cNvPr>
            <p:cNvCxnSpPr>
              <a:cxnSpLocks noChangeAspect="1"/>
            </p:cNvCxnSpPr>
            <p:nvPr/>
          </p:nvCxnSpPr>
          <p:spPr>
            <a:xfrm>
              <a:off x="7261566" y="3783630"/>
              <a:ext cx="1323798"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283" name="组合 282">
              <a:extLst>
                <a:ext uri="{FF2B5EF4-FFF2-40B4-BE49-F238E27FC236}">
                  <a16:creationId xmlns:a16="http://schemas.microsoft.com/office/drawing/2014/main" id="{E8043BB2-F895-4532-ADCC-56BB9092BAD4}"/>
                </a:ext>
              </a:extLst>
            </p:cNvPr>
            <p:cNvGrpSpPr/>
            <p:nvPr/>
          </p:nvGrpSpPr>
          <p:grpSpPr>
            <a:xfrm>
              <a:off x="8068851" y="1896381"/>
              <a:ext cx="3253065" cy="2453557"/>
              <a:chOff x="8068851" y="1896381"/>
              <a:chExt cx="3253065" cy="2453557"/>
            </a:xfrm>
          </p:grpSpPr>
          <p:sp>
            <p:nvSpPr>
              <p:cNvPr id="278" name="TextBox 158">
                <a:extLst>
                  <a:ext uri="{FF2B5EF4-FFF2-40B4-BE49-F238E27FC236}">
                    <a16:creationId xmlns:a16="http://schemas.microsoft.com/office/drawing/2014/main" id="{85E40086-1745-40D1-B3D5-E746BE8427F1}"/>
                  </a:ext>
                </a:extLst>
              </p:cNvPr>
              <p:cNvSpPr txBox="1"/>
              <p:nvPr/>
            </p:nvSpPr>
            <p:spPr>
              <a:xfrm>
                <a:off x="8068851" y="1896381"/>
                <a:ext cx="3147527" cy="2453557"/>
              </a:xfrm>
              <a:prstGeom prst="rect">
                <a:avLst/>
              </a:prstGeom>
              <a:noFill/>
              <a:ln>
                <a:solidFill>
                  <a:schemeClr val="bg2">
                    <a:lumMod val="10000"/>
                  </a:schemeClr>
                </a:solidFill>
                <a:prstDash val="dash"/>
              </a:ln>
            </p:spPr>
            <p:txBody>
              <a:bodyPr wrap="square" rtlCol="0">
                <a:noAutofit/>
              </a:bodyPr>
              <a:lstStyle/>
              <a:p>
                <a:pPr defTabSz="913448" eaLnBrk="0" fontAlgn="base" hangingPunct="0">
                  <a:spcBef>
                    <a:spcPct val="0"/>
                  </a:spcBef>
                  <a:spcAft>
                    <a:spcPct val="0"/>
                  </a:spcAft>
                </a:pPr>
                <a:endParaRPr lang="en-US" sz="3598"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182" name="TextBox 168">
                <a:extLst>
                  <a:ext uri="{FF2B5EF4-FFF2-40B4-BE49-F238E27FC236}">
                    <a16:creationId xmlns:a16="http://schemas.microsoft.com/office/drawing/2014/main" id="{F1432594-0CAA-47C6-9985-41AD4BC29ABC}"/>
                  </a:ext>
                </a:extLst>
              </p:cNvPr>
              <p:cNvSpPr txBox="1"/>
              <p:nvPr/>
            </p:nvSpPr>
            <p:spPr>
              <a:xfrm>
                <a:off x="8574208" y="2327799"/>
                <a:ext cx="1041992" cy="1703381"/>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599" dirty="0">
                    <a:solidFill>
                      <a:srgbClr val="DCDEE0">
                        <a:lumMod val="10000"/>
                      </a:srgbClr>
                    </a:solidFill>
                    <a:latin typeface="Helvetica" panose="020B0604020202030204" charset="0"/>
                    <a:cs typeface="Helvetica" panose="020B0604020202030204" charset="0"/>
                    <a:sym typeface="Helvetica" panose="020B0604020202030204" charset="0"/>
                  </a:rPr>
                  <a:t>Refinement Module</a:t>
                </a:r>
              </a:p>
            </p:txBody>
          </p:sp>
          <p:cxnSp>
            <p:nvCxnSpPr>
              <p:cNvPr id="153" name="Straight Arrow Connector 183">
                <a:extLst>
                  <a:ext uri="{FF2B5EF4-FFF2-40B4-BE49-F238E27FC236}">
                    <a16:creationId xmlns:a16="http://schemas.microsoft.com/office/drawing/2014/main" id="{13DCBD30-8D78-4D7F-92E3-1ED5503B0439}"/>
                  </a:ext>
                </a:extLst>
              </p:cNvPr>
              <p:cNvCxnSpPr>
                <a:cxnSpLocks noChangeAspect="1"/>
              </p:cNvCxnSpPr>
              <p:nvPr/>
            </p:nvCxnSpPr>
            <p:spPr>
              <a:xfrm>
                <a:off x="9614019" y="2660840"/>
                <a:ext cx="31003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85">
                <a:extLst>
                  <a:ext uri="{FF2B5EF4-FFF2-40B4-BE49-F238E27FC236}">
                    <a16:creationId xmlns:a16="http://schemas.microsoft.com/office/drawing/2014/main" id="{484007AB-8A92-4460-AF69-4951E47D5E02}"/>
                  </a:ext>
                </a:extLst>
              </p:cNvPr>
              <p:cNvCxnSpPr>
                <a:cxnSpLocks noChangeAspect="1"/>
              </p:cNvCxnSpPr>
              <p:nvPr/>
            </p:nvCxnSpPr>
            <p:spPr>
              <a:xfrm>
                <a:off x="9625402" y="3790858"/>
                <a:ext cx="31003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76" name="TextBox 186">
                <a:extLst>
                  <a:ext uri="{FF2B5EF4-FFF2-40B4-BE49-F238E27FC236}">
                    <a16:creationId xmlns:a16="http://schemas.microsoft.com/office/drawing/2014/main" id="{90246DB8-9036-45F1-A363-1DFE4EA63327}"/>
                  </a:ext>
                </a:extLst>
              </p:cNvPr>
              <p:cNvSpPr txBox="1"/>
              <p:nvPr/>
            </p:nvSpPr>
            <p:spPr>
              <a:xfrm>
                <a:off x="10054123" y="2523790"/>
                <a:ext cx="1123687" cy="238388"/>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prediction 0</a:t>
                </a:r>
              </a:p>
            </p:txBody>
          </p:sp>
          <p:sp>
            <p:nvSpPr>
              <p:cNvPr id="277" name="TextBox 186">
                <a:extLst>
                  <a:ext uri="{FF2B5EF4-FFF2-40B4-BE49-F238E27FC236}">
                    <a16:creationId xmlns:a16="http://schemas.microsoft.com/office/drawing/2014/main" id="{64D9E6A4-F478-4FAA-BE7C-B7B205A45124}"/>
                  </a:ext>
                </a:extLst>
              </p:cNvPr>
              <p:cNvSpPr txBox="1"/>
              <p:nvPr/>
            </p:nvSpPr>
            <p:spPr>
              <a:xfrm>
                <a:off x="10048897" y="3642704"/>
                <a:ext cx="1167481" cy="238384"/>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prediction 1</a:t>
                </a:r>
              </a:p>
            </p:txBody>
          </p:sp>
          <p:sp>
            <p:nvSpPr>
              <p:cNvPr id="279" name="TextBox 186">
                <a:extLst>
                  <a:ext uri="{FF2B5EF4-FFF2-40B4-BE49-F238E27FC236}">
                    <a16:creationId xmlns:a16="http://schemas.microsoft.com/office/drawing/2014/main" id="{286A72D9-6807-44D2-812D-1C5669E85C08}"/>
                  </a:ext>
                </a:extLst>
              </p:cNvPr>
              <p:cNvSpPr txBox="1"/>
              <p:nvPr/>
            </p:nvSpPr>
            <p:spPr>
              <a:xfrm>
                <a:off x="8217116" y="1987032"/>
                <a:ext cx="998766" cy="238392"/>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Optional</a:t>
                </a:r>
              </a:p>
            </p:txBody>
          </p:sp>
          <p:cxnSp>
            <p:nvCxnSpPr>
              <p:cNvPr id="280" name="Straight Arrow Connector 148">
                <a:extLst>
                  <a:ext uri="{FF2B5EF4-FFF2-40B4-BE49-F238E27FC236}">
                    <a16:creationId xmlns:a16="http://schemas.microsoft.com/office/drawing/2014/main" id="{81BD0A60-E3B8-4C84-AA8D-9500EED0D3B5}"/>
                  </a:ext>
                </a:extLst>
              </p:cNvPr>
              <p:cNvCxnSpPr>
                <a:cxnSpLocks noChangeAspect="1"/>
              </p:cNvCxnSpPr>
              <p:nvPr/>
            </p:nvCxnSpPr>
            <p:spPr>
              <a:xfrm flipV="1">
                <a:off x="10304643" y="2800245"/>
                <a:ext cx="0" cy="851112"/>
              </a:xfrm>
              <a:prstGeom prst="straightConnector1">
                <a:avLst/>
              </a:prstGeom>
              <a:ln w="34925">
                <a:solidFill>
                  <a:schemeClr val="bg2">
                    <a:lumMod val="10000"/>
                  </a:schemeClr>
                </a:solidFill>
                <a:headEnd type="triangle"/>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81" name="TextBox 186">
                <a:extLst>
                  <a:ext uri="{FF2B5EF4-FFF2-40B4-BE49-F238E27FC236}">
                    <a16:creationId xmlns:a16="http://schemas.microsoft.com/office/drawing/2014/main" id="{B2E8C467-9AEC-4533-826D-453114BB6C09}"/>
                  </a:ext>
                </a:extLst>
              </p:cNvPr>
              <p:cNvSpPr txBox="1"/>
              <p:nvPr/>
            </p:nvSpPr>
            <p:spPr>
              <a:xfrm>
                <a:off x="10323150" y="3096100"/>
                <a:ext cx="998766" cy="238392"/>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EMD Loss</a:t>
                </a:r>
              </a:p>
            </p:txBody>
          </p:sp>
        </p:grpSp>
      </p:grpSp>
      <p:grpSp>
        <p:nvGrpSpPr>
          <p:cNvPr id="326" name="组合 325">
            <a:extLst>
              <a:ext uri="{FF2B5EF4-FFF2-40B4-BE49-F238E27FC236}">
                <a16:creationId xmlns:a16="http://schemas.microsoft.com/office/drawing/2014/main" id="{EFC48A1A-D423-4D08-8B10-3707ADB4798D}"/>
              </a:ext>
            </a:extLst>
          </p:cNvPr>
          <p:cNvGrpSpPr/>
          <p:nvPr/>
        </p:nvGrpSpPr>
        <p:grpSpPr>
          <a:xfrm>
            <a:off x="7110016" y="4346326"/>
            <a:ext cx="4502585" cy="2361040"/>
            <a:chOff x="1563802" y="4522450"/>
            <a:chExt cx="3756995" cy="1890000"/>
          </a:xfrm>
        </p:grpSpPr>
        <p:cxnSp>
          <p:nvCxnSpPr>
            <p:cNvPr id="187" name="Straight Arrow Connector 156">
              <a:extLst>
                <a:ext uri="{FF2B5EF4-FFF2-40B4-BE49-F238E27FC236}">
                  <a16:creationId xmlns:a16="http://schemas.microsoft.com/office/drawing/2014/main" id="{3B368FEC-00C6-42B8-AA82-69E9AD5EFBD2}"/>
                </a:ext>
              </a:extLst>
            </p:cNvPr>
            <p:cNvCxnSpPr>
              <a:cxnSpLocks noChangeAspect="1"/>
            </p:cNvCxnSpPr>
            <p:nvPr/>
          </p:nvCxnSpPr>
          <p:spPr>
            <a:xfrm>
              <a:off x="3624153" y="5183417"/>
              <a:ext cx="504502"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321" name="组合 320">
              <a:extLst>
                <a:ext uri="{FF2B5EF4-FFF2-40B4-BE49-F238E27FC236}">
                  <a16:creationId xmlns:a16="http://schemas.microsoft.com/office/drawing/2014/main" id="{EC7F22B6-88C3-44AA-A336-81598C5011E8}"/>
                </a:ext>
              </a:extLst>
            </p:cNvPr>
            <p:cNvGrpSpPr/>
            <p:nvPr/>
          </p:nvGrpSpPr>
          <p:grpSpPr>
            <a:xfrm>
              <a:off x="1563802" y="4522450"/>
              <a:ext cx="2412453" cy="1890000"/>
              <a:chOff x="1753657" y="4624855"/>
              <a:chExt cx="2412453" cy="1890000"/>
            </a:xfrm>
          </p:grpSpPr>
          <p:sp>
            <p:nvSpPr>
              <p:cNvPr id="156" name="TextBox 158">
                <a:extLst>
                  <a:ext uri="{FF2B5EF4-FFF2-40B4-BE49-F238E27FC236}">
                    <a16:creationId xmlns:a16="http://schemas.microsoft.com/office/drawing/2014/main" id="{D57EDCAD-C5D8-49A4-9156-3A565EE5A057}"/>
                  </a:ext>
                </a:extLst>
              </p:cNvPr>
              <p:cNvSpPr txBox="1"/>
              <p:nvPr/>
            </p:nvSpPr>
            <p:spPr>
              <a:xfrm>
                <a:off x="2402646" y="4624855"/>
                <a:ext cx="1763464" cy="1890000"/>
              </a:xfrm>
              <a:prstGeom prst="rect">
                <a:avLst/>
              </a:prstGeom>
              <a:noFill/>
              <a:ln>
                <a:solidFill>
                  <a:schemeClr val="bg2">
                    <a:lumMod val="10000"/>
                  </a:schemeClr>
                </a:solidFill>
                <a:prstDash val="dash"/>
              </a:ln>
            </p:spPr>
            <p:txBody>
              <a:bodyPr wrap="square" rtlCol="0">
                <a:noAutofit/>
              </a:bodyPr>
              <a:lstStyle/>
              <a:p>
                <a:pPr defTabSz="913448" eaLnBrk="0" fontAlgn="base" hangingPunct="0">
                  <a:spcBef>
                    <a:spcPct val="0"/>
                  </a:spcBef>
                  <a:spcAft>
                    <a:spcPct val="0"/>
                  </a:spcAft>
                </a:pPr>
                <a:endParaRPr lang="en-US" sz="3598"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177" name="TextBox 151">
                <a:extLst>
                  <a:ext uri="{FF2B5EF4-FFF2-40B4-BE49-F238E27FC236}">
                    <a16:creationId xmlns:a16="http://schemas.microsoft.com/office/drawing/2014/main" id="{41976443-5045-4560-A63F-98E768967720}"/>
                  </a:ext>
                </a:extLst>
              </p:cNvPr>
              <p:cNvSpPr txBox="1"/>
              <p:nvPr/>
            </p:nvSpPr>
            <p:spPr>
              <a:xfrm>
                <a:off x="2409231" y="5087936"/>
                <a:ext cx="608483" cy="225981"/>
              </a:xfrm>
              <a:prstGeom prst="rect">
                <a:avLst/>
              </a:prstGeom>
              <a:noFill/>
              <a:ln>
                <a:noFill/>
              </a:ln>
            </p:spPr>
            <p:txBody>
              <a:bodyPr wrap="square" lIns="0" tIns="0" rIns="0" rtlCol="0" anchor="ctr" anchorCtr="0">
                <a:noAutofit/>
              </a:bodyPr>
              <a:lstStyle/>
              <a:p>
                <a:pPr defTabSz="913448" eaLnBrk="0" fontAlgn="base" hangingPunct="0">
                  <a:spcBef>
                    <a:spcPct val="0"/>
                  </a:spcBef>
                  <a:spcAft>
                    <a:spcPct val="0"/>
                  </a:spcAft>
                </a:pPr>
                <a:r>
                  <a:rPr lang="en-US" sz="1200" dirty="0">
                    <a:solidFill>
                      <a:srgbClr val="DCDEE0">
                        <a:lumMod val="10000"/>
                      </a:srgbClr>
                    </a:solidFill>
                    <a:latin typeface="Helvetica" panose="020B0604020202030204" charset="0"/>
                    <a:cs typeface="Helvetica" panose="020B0604020202030204" charset="0"/>
                    <a:sym typeface="Helvetica" panose="020B0604020202030204" charset="0"/>
                  </a:rPr>
                  <a:t>Concat</a:t>
                </a:r>
              </a:p>
            </p:txBody>
          </p:sp>
          <p:cxnSp>
            <p:nvCxnSpPr>
              <p:cNvPr id="186" name="Straight Arrow Connector 155">
                <a:extLst>
                  <a:ext uri="{FF2B5EF4-FFF2-40B4-BE49-F238E27FC236}">
                    <a16:creationId xmlns:a16="http://schemas.microsoft.com/office/drawing/2014/main" id="{4B5E4884-5FB0-43DF-8DCC-B76FA49A893D}"/>
                  </a:ext>
                </a:extLst>
              </p:cNvPr>
              <p:cNvCxnSpPr>
                <a:cxnSpLocks/>
              </p:cNvCxnSpPr>
              <p:nvPr/>
            </p:nvCxnSpPr>
            <p:spPr>
              <a:xfrm flipH="1" flipV="1">
                <a:off x="2646671" y="5307904"/>
                <a:ext cx="0" cy="789527"/>
              </a:xfrm>
              <a:prstGeom prst="straightConnector1">
                <a:avLst/>
              </a:prstGeom>
              <a:ln w="34925">
                <a:solidFill>
                  <a:schemeClr val="bg2">
                    <a:lumMod val="10000"/>
                  </a:schemeClr>
                </a:solidFill>
                <a:headEnd type="triangle"/>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83" name="TextBox 173">
                <a:extLst>
                  <a:ext uri="{FF2B5EF4-FFF2-40B4-BE49-F238E27FC236}">
                    <a16:creationId xmlns:a16="http://schemas.microsoft.com/office/drawing/2014/main" id="{87FC5477-610E-44BF-9D98-7B58F0062D0A}"/>
                  </a:ext>
                </a:extLst>
              </p:cNvPr>
              <p:cNvSpPr txBox="1"/>
              <p:nvPr/>
            </p:nvSpPr>
            <p:spPr>
              <a:xfrm>
                <a:off x="2479137" y="4662317"/>
                <a:ext cx="1550989" cy="267524"/>
              </a:xfrm>
              <a:prstGeom prst="rect">
                <a:avLst/>
              </a:prstGeom>
              <a:noFill/>
              <a:ln>
                <a:noFill/>
              </a:ln>
            </p:spPr>
            <p:txBody>
              <a:bodyPr wrap="square" lIns="0" tIns="0" rIns="0" bIns="0" rtlCol="0" anchor="ctr" anchorCtr="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Refinement Module</a:t>
                </a:r>
              </a:p>
            </p:txBody>
          </p:sp>
          <p:cxnSp>
            <p:nvCxnSpPr>
              <p:cNvPr id="284" name="Straight Arrow Connector 165">
                <a:extLst>
                  <a:ext uri="{FF2B5EF4-FFF2-40B4-BE49-F238E27FC236}">
                    <a16:creationId xmlns:a16="http://schemas.microsoft.com/office/drawing/2014/main" id="{85915F87-EB41-4FFA-A6D1-720FC6352B89}"/>
                  </a:ext>
                </a:extLst>
              </p:cNvPr>
              <p:cNvCxnSpPr>
                <a:cxnSpLocks noChangeAspect="1"/>
              </p:cNvCxnSpPr>
              <p:nvPr/>
            </p:nvCxnSpPr>
            <p:spPr>
              <a:xfrm>
                <a:off x="1755011" y="5300976"/>
                <a:ext cx="1141260"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85" name="TextBox 126">
                <a:extLst>
                  <a:ext uri="{FF2B5EF4-FFF2-40B4-BE49-F238E27FC236}">
                    <a16:creationId xmlns:a16="http://schemas.microsoft.com/office/drawing/2014/main" id="{BA6F1C6A-FDC7-4ECC-AD8C-98B126F291C2}"/>
                  </a:ext>
                </a:extLst>
              </p:cNvPr>
              <p:cNvSpPr txBox="1"/>
              <p:nvPr/>
            </p:nvSpPr>
            <p:spPr>
              <a:xfrm>
                <a:off x="1810730" y="4996934"/>
                <a:ext cx="402690" cy="263790"/>
              </a:xfrm>
              <a:prstGeom prst="rect">
                <a:avLst/>
              </a:prstGeom>
              <a:noFill/>
              <a:ln>
                <a:noFill/>
              </a:ln>
            </p:spPr>
            <p:txBody>
              <a:bodyPr wrap="square" lIns="0" rIns="0" rtlCol="0">
                <a:noAutofit/>
              </a:bodyPr>
              <a:lstStyle/>
              <a:p>
                <a:pP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reg0</a:t>
                </a:r>
              </a:p>
            </p:txBody>
          </p:sp>
          <p:cxnSp>
            <p:nvCxnSpPr>
              <p:cNvPr id="287" name="Straight Arrow Connector 165">
                <a:extLst>
                  <a:ext uri="{FF2B5EF4-FFF2-40B4-BE49-F238E27FC236}">
                    <a16:creationId xmlns:a16="http://schemas.microsoft.com/office/drawing/2014/main" id="{9C73A2FC-6BD9-4BEA-9981-8094C8E9517D}"/>
                  </a:ext>
                </a:extLst>
              </p:cNvPr>
              <p:cNvCxnSpPr>
                <a:cxnSpLocks noChangeAspect="1"/>
              </p:cNvCxnSpPr>
              <p:nvPr/>
            </p:nvCxnSpPr>
            <p:spPr>
              <a:xfrm>
                <a:off x="1753657" y="5683880"/>
                <a:ext cx="893014" cy="0"/>
              </a:xfrm>
              <a:prstGeom prst="straightConnector1">
                <a:avLst/>
              </a:prstGeom>
              <a:ln w="34925">
                <a:solidFill>
                  <a:schemeClr val="bg2">
                    <a:lumMod val="10000"/>
                  </a:schemeClr>
                </a:solidFill>
                <a:tailEnd type="non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8" name="TextBox 126">
                    <a:extLst>
                      <a:ext uri="{FF2B5EF4-FFF2-40B4-BE49-F238E27FC236}">
                        <a16:creationId xmlns:a16="http://schemas.microsoft.com/office/drawing/2014/main" id="{B4569777-F8A1-4D49-A982-24DC9FE70A56}"/>
                      </a:ext>
                    </a:extLst>
                  </p:cNvPr>
                  <p:cNvSpPr txBox="1"/>
                  <p:nvPr/>
                </p:nvSpPr>
                <p:spPr>
                  <a:xfrm>
                    <a:off x="1757058" y="5407149"/>
                    <a:ext cx="684969" cy="263790"/>
                  </a:xfrm>
                  <a:prstGeom prst="rect">
                    <a:avLst/>
                  </a:prstGeom>
                  <a:noFill/>
                  <a:ln>
                    <a:noFill/>
                  </a:ln>
                </p:spPr>
                <p:txBody>
                  <a:bodyPr wrap="square" lIns="0" rIns="0" rtlCol="0">
                    <a:noAutofit/>
                  </a:bodyPr>
                  <a:lstStyle/>
                  <a:p>
                    <a:pPr defTabSz="913448" eaLnBrk="0" fontAlgn="base" hangingPunct="0">
                      <a:spcBef>
                        <a:spcPct val="0"/>
                      </a:spcBef>
                      <a:spcAft>
                        <a:spcPct val="0"/>
                      </a:spcAft>
                    </a:pPr>
                    <a14:m>
                      <m:oMath xmlns:m="http://schemas.openxmlformats.org/officeDocument/2006/math">
                        <m:r>
                          <a:rPr lang="en-US" sz="1400" i="1" dirty="0">
                            <a:solidFill>
                              <a:srgbClr val="DCDEE0">
                                <a:lumMod val="10000"/>
                              </a:srgbClr>
                            </a:solidFill>
                            <a:latin typeface="Cambria Math" panose="02040503050406030204" pitchFamily="18" charset="0"/>
                            <a:sym typeface="Helvetica" panose="020B0604020202030204" charset="0"/>
                          </a:rPr>
                          <m:t>𝑓𝑐</m:t>
                        </m:r>
                      </m:oMath>
                    </a14:m>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 layer</a:t>
                    </a:r>
                  </a:p>
                </p:txBody>
              </p:sp>
            </mc:Choice>
            <mc:Fallback xmlns="">
              <p:sp>
                <p:nvSpPr>
                  <p:cNvPr id="288" name="TextBox 126">
                    <a:extLst>
                      <a:ext uri="{FF2B5EF4-FFF2-40B4-BE49-F238E27FC236}">
                        <a16:creationId xmlns:a16="http://schemas.microsoft.com/office/drawing/2014/main" id="{B4569777-F8A1-4D49-A982-24DC9FE70A56}"/>
                      </a:ext>
                    </a:extLst>
                  </p:cNvPr>
                  <p:cNvSpPr txBox="1">
                    <a:spLocks noRot="1" noChangeAspect="1" noMove="1" noResize="1" noEditPoints="1" noAdjustHandles="1" noChangeArrowheads="1" noChangeShapeType="1" noTextEdit="1"/>
                  </p:cNvSpPr>
                  <p:nvPr/>
                </p:nvSpPr>
                <p:spPr>
                  <a:xfrm>
                    <a:off x="1757058" y="5407149"/>
                    <a:ext cx="684969" cy="263790"/>
                  </a:xfrm>
                  <a:prstGeom prst="rect">
                    <a:avLst/>
                  </a:prstGeom>
                  <a:blipFill>
                    <a:blip r:embed="rId6"/>
                    <a:stretch>
                      <a:fillRect l="-446" t="-11494" r="-4911" b="-29885"/>
                    </a:stretch>
                  </a:blipFill>
                  <a:ln>
                    <a:noFill/>
                  </a:ln>
                </p:spPr>
                <p:txBody>
                  <a:bodyPr/>
                  <a:lstStyle/>
                  <a:p>
                    <a:r>
                      <a:rPr lang="en-US">
                        <a:noFill/>
                      </a:rPr>
                      <a:t> </a:t>
                    </a:r>
                  </a:p>
                </p:txBody>
              </p:sp>
            </mc:Fallback>
          </mc:AlternateContent>
          <p:cxnSp>
            <p:nvCxnSpPr>
              <p:cNvPr id="289" name="Straight Arrow Connector 165">
                <a:extLst>
                  <a:ext uri="{FF2B5EF4-FFF2-40B4-BE49-F238E27FC236}">
                    <a16:creationId xmlns:a16="http://schemas.microsoft.com/office/drawing/2014/main" id="{01362E0B-5795-4C45-B797-02344814EAB4}"/>
                  </a:ext>
                </a:extLst>
              </p:cNvPr>
              <p:cNvCxnSpPr>
                <a:cxnSpLocks noChangeAspect="1"/>
              </p:cNvCxnSpPr>
              <p:nvPr/>
            </p:nvCxnSpPr>
            <p:spPr>
              <a:xfrm>
                <a:off x="1762724" y="6104708"/>
                <a:ext cx="1133547"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90" name="TextBox 126">
                <a:extLst>
                  <a:ext uri="{FF2B5EF4-FFF2-40B4-BE49-F238E27FC236}">
                    <a16:creationId xmlns:a16="http://schemas.microsoft.com/office/drawing/2014/main" id="{4A93107E-A8CE-4F66-A0E0-C42729D3ADB1}"/>
                  </a:ext>
                </a:extLst>
              </p:cNvPr>
              <p:cNvSpPr txBox="1"/>
              <p:nvPr/>
            </p:nvSpPr>
            <p:spPr>
              <a:xfrm>
                <a:off x="1810005" y="5786812"/>
                <a:ext cx="402690" cy="263790"/>
              </a:xfrm>
              <a:prstGeom prst="rect">
                <a:avLst/>
              </a:prstGeom>
              <a:noFill/>
              <a:ln>
                <a:noFill/>
              </a:ln>
            </p:spPr>
            <p:txBody>
              <a:bodyPr wrap="square" lIns="0" rIns="0" rtlCol="0">
                <a:noAutofit/>
              </a:bodyPr>
              <a:lstStyle/>
              <a:p>
                <a:pP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reg1</a:t>
                </a:r>
              </a:p>
            </p:txBody>
          </p:sp>
          <p:sp>
            <p:nvSpPr>
              <p:cNvPr id="299" name="TextBox 151">
                <a:extLst>
                  <a:ext uri="{FF2B5EF4-FFF2-40B4-BE49-F238E27FC236}">
                    <a16:creationId xmlns:a16="http://schemas.microsoft.com/office/drawing/2014/main" id="{2CEB9DF3-138B-434C-94F7-A13127381533}"/>
                  </a:ext>
                </a:extLst>
              </p:cNvPr>
              <p:cNvSpPr txBox="1"/>
              <p:nvPr/>
            </p:nvSpPr>
            <p:spPr>
              <a:xfrm>
                <a:off x="2411844" y="6103306"/>
                <a:ext cx="608483" cy="225981"/>
              </a:xfrm>
              <a:prstGeom prst="rect">
                <a:avLst/>
              </a:prstGeom>
              <a:noFill/>
              <a:ln>
                <a:noFill/>
              </a:ln>
            </p:spPr>
            <p:txBody>
              <a:bodyPr wrap="square" lIns="0" tIns="0" rIns="0" rtlCol="0" anchor="ctr" anchorCtr="0">
                <a:noAutofit/>
              </a:bodyPr>
              <a:lstStyle/>
              <a:p>
                <a:pPr defTabSz="913448" eaLnBrk="0" fontAlgn="base" hangingPunct="0">
                  <a:spcBef>
                    <a:spcPct val="0"/>
                  </a:spcBef>
                  <a:spcAft>
                    <a:spcPct val="0"/>
                  </a:spcAft>
                </a:pPr>
                <a:r>
                  <a:rPr lang="en-US" sz="1200" dirty="0">
                    <a:solidFill>
                      <a:srgbClr val="DCDEE0">
                        <a:lumMod val="10000"/>
                      </a:srgbClr>
                    </a:solidFill>
                    <a:latin typeface="Helvetica" panose="020B0604020202030204" charset="0"/>
                    <a:cs typeface="Helvetica" panose="020B0604020202030204" charset="0"/>
                    <a:sym typeface="Helvetica" panose="020B0604020202030204" charset="0"/>
                  </a:rPr>
                  <a:t>Concat</a:t>
                </a:r>
              </a:p>
            </p:txBody>
          </p:sp>
          <mc:AlternateContent xmlns:mc="http://schemas.openxmlformats.org/markup-compatibility/2006" xmlns:a14="http://schemas.microsoft.com/office/drawing/2010/main">
            <mc:Choice Requires="a14">
              <p:sp>
                <p:nvSpPr>
                  <p:cNvPr id="301" name="TextBox 61">
                    <a:extLst>
                      <a:ext uri="{FF2B5EF4-FFF2-40B4-BE49-F238E27FC236}">
                        <a16:creationId xmlns:a16="http://schemas.microsoft.com/office/drawing/2014/main" id="{CAF72ACF-0374-49D1-BD56-AC8920D52ADA}"/>
                      </a:ext>
                    </a:extLst>
                  </p:cNvPr>
                  <p:cNvSpPr txBox="1"/>
                  <p:nvPr/>
                </p:nvSpPr>
                <p:spPr>
                  <a:xfrm rot="16200000">
                    <a:off x="2425961" y="5493693"/>
                    <a:ext cx="1226740" cy="282376"/>
                  </a:xfrm>
                  <a:prstGeom prst="rect">
                    <a:avLst/>
                  </a:prstGeom>
                  <a:noFill/>
                  <a:ln>
                    <a:solidFill>
                      <a:schemeClr val="bg2">
                        <a:lumMod val="10000"/>
                      </a:schemeClr>
                    </a:solidFill>
                  </a:ln>
                </p:spPr>
                <p:txBody>
                  <a:bodyPr wrap="square" tIns="0" rtlCol="0" anchor="ctr" anchorCtr="0">
                    <a:noAutofit/>
                  </a:bodyPr>
                  <a:lstStyle/>
                  <a:p>
                    <a:pPr algn="ctr" defTabSz="913448" eaLnBrk="0" fontAlgn="base" hangingPunct="0">
                      <a:spcBef>
                        <a:spcPct val="0"/>
                      </a:spcBef>
                      <a:spcAft>
                        <a:spcPct val="0"/>
                      </a:spcAft>
                    </a:pPr>
                    <a14:m>
                      <m:oMath xmlns:m="http://schemas.openxmlformats.org/officeDocument/2006/math">
                        <m:r>
                          <a:rPr lang="en-US" sz="1999" i="1" dirty="0">
                            <a:solidFill>
                              <a:srgbClr val="DCDEE0">
                                <a:lumMod val="10000"/>
                              </a:srgbClr>
                            </a:solidFill>
                            <a:latin typeface="Cambria Math" panose="02040503050406030204" pitchFamily="18" charset="0"/>
                            <a:sym typeface="Helvetica" panose="020B0604020202030204" charset="0"/>
                          </a:rPr>
                          <m:t>𝑓𝑐</m:t>
                        </m:r>
                      </m:oMath>
                    </a14:m>
                    <a:r>
                      <a:rPr lang="en-US" sz="1999" dirty="0">
                        <a:solidFill>
                          <a:srgbClr val="DCDEE0">
                            <a:lumMod val="10000"/>
                          </a:srgbClr>
                        </a:solidFill>
                        <a:latin typeface="Helvetica" panose="020B0604020202030204" charset="0"/>
                        <a:cs typeface="Helvetica" panose="020B0604020202030204" charset="0"/>
                        <a:sym typeface="Helvetica" panose="020B0604020202030204" charset="0"/>
                      </a:rPr>
                      <a:t> layer</a:t>
                    </a:r>
                  </a:p>
                </p:txBody>
              </p:sp>
            </mc:Choice>
            <mc:Fallback xmlns="">
              <p:sp>
                <p:nvSpPr>
                  <p:cNvPr id="301" name="TextBox 61">
                    <a:extLst>
                      <a:ext uri="{FF2B5EF4-FFF2-40B4-BE49-F238E27FC236}">
                        <a16:creationId xmlns:a16="http://schemas.microsoft.com/office/drawing/2014/main" id="{CAF72ACF-0374-49D1-BD56-AC8920D52ADA}"/>
                      </a:ext>
                    </a:extLst>
                  </p:cNvPr>
                  <p:cNvSpPr txBox="1">
                    <a:spLocks noRot="1" noChangeAspect="1" noMove="1" noResize="1" noEditPoints="1" noAdjustHandles="1" noChangeArrowheads="1" noChangeShapeType="1" noTextEdit="1"/>
                  </p:cNvSpPr>
                  <p:nvPr/>
                </p:nvSpPr>
                <p:spPr>
                  <a:xfrm rot="16200000">
                    <a:off x="2425961" y="5493693"/>
                    <a:ext cx="1226740" cy="282376"/>
                  </a:xfrm>
                  <a:prstGeom prst="rect">
                    <a:avLst/>
                  </a:prstGeom>
                  <a:blipFill>
                    <a:blip r:embed="rId7"/>
                    <a:stretch>
                      <a:fillRect l="-33684" r="-51579"/>
                    </a:stretch>
                  </a:blipFill>
                  <a:ln>
                    <a:solidFill>
                      <a:schemeClr val="bg2">
                        <a:lumMod val="10000"/>
                      </a:schemeClr>
                    </a:solidFill>
                  </a:ln>
                </p:spPr>
                <p:txBody>
                  <a:bodyPr/>
                  <a:lstStyle/>
                  <a:p>
                    <a:r>
                      <a:rPr lang="en-US">
                        <a:noFill/>
                      </a:rPr>
                      <a:t> </a:t>
                    </a:r>
                  </a:p>
                </p:txBody>
              </p:sp>
            </mc:Fallback>
          </mc:AlternateContent>
          <p:grpSp>
            <p:nvGrpSpPr>
              <p:cNvPr id="313" name="组合 312">
                <a:extLst>
                  <a:ext uri="{FF2B5EF4-FFF2-40B4-BE49-F238E27FC236}">
                    <a16:creationId xmlns:a16="http://schemas.microsoft.com/office/drawing/2014/main" id="{58AEF736-DA1B-451E-BA95-1399A1DD9228}"/>
                  </a:ext>
                </a:extLst>
              </p:cNvPr>
              <p:cNvGrpSpPr/>
              <p:nvPr/>
            </p:nvGrpSpPr>
            <p:grpSpPr>
              <a:xfrm>
                <a:off x="3180520" y="4918638"/>
                <a:ext cx="608482" cy="703262"/>
                <a:chOff x="3180520" y="4929841"/>
                <a:chExt cx="608482" cy="703262"/>
              </a:xfrm>
            </p:grpSpPr>
            <p:cxnSp>
              <p:nvCxnSpPr>
                <p:cNvPr id="178" name="Straight Arrow Connector 152">
                  <a:extLst>
                    <a:ext uri="{FF2B5EF4-FFF2-40B4-BE49-F238E27FC236}">
                      <a16:creationId xmlns:a16="http://schemas.microsoft.com/office/drawing/2014/main" id="{64C79FFF-881D-4084-AC2D-6C5738FEF85D}"/>
                    </a:ext>
                  </a:extLst>
                </p:cNvPr>
                <p:cNvCxnSpPr>
                  <a:cxnSpLocks noChangeAspect="1"/>
                </p:cNvCxnSpPr>
                <p:nvPr/>
              </p:nvCxnSpPr>
              <p:spPr>
                <a:xfrm>
                  <a:off x="3180520" y="5300976"/>
                  <a:ext cx="31003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307" name="组合 306">
                  <a:extLst>
                    <a:ext uri="{FF2B5EF4-FFF2-40B4-BE49-F238E27FC236}">
                      <a16:creationId xmlns:a16="http://schemas.microsoft.com/office/drawing/2014/main" id="{E068AE79-AD99-47A2-B03A-3618A6DFFF53}"/>
                    </a:ext>
                  </a:extLst>
                </p:cNvPr>
                <p:cNvGrpSpPr/>
                <p:nvPr/>
              </p:nvGrpSpPr>
              <p:grpSpPr>
                <a:xfrm>
                  <a:off x="3512169" y="4929841"/>
                  <a:ext cx="276833" cy="703262"/>
                  <a:chOff x="9369985" y="4795311"/>
                  <a:chExt cx="325536" cy="1101916"/>
                </a:xfrm>
              </p:grpSpPr>
              <p:sp>
                <p:nvSpPr>
                  <p:cNvPr id="304" name="TextBox 158">
                    <a:extLst>
                      <a:ext uri="{FF2B5EF4-FFF2-40B4-BE49-F238E27FC236}">
                        <a16:creationId xmlns:a16="http://schemas.microsoft.com/office/drawing/2014/main" id="{548AC458-4E0D-470B-8762-3A73F15D653A}"/>
                      </a:ext>
                    </a:extLst>
                  </p:cNvPr>
                  <p:cNvSpPr txBox="1"/>
                  <p:nvPr/>
                </p:nvSpPr>
                <p:spPr>
                  <a:xfrm>
                    <a:off x="9369985" y="4795311"/>
                    <a:ext cx="325536" cy="1101916"/>
                  </a:xfrm>
                  <a:prstGeom prst="rect">
                    <a:avLst/>
                  </a:prstGeom>
                  <a:noFill/>
                  <a:ln>
                    <a:solidFill>
                      <a:schemeClr val="bg2">
                        <a:lumMod val="10000"/>
                      </a:schemeClr>
                    </a:solidFill>
                    <a:prstDash val="dash"/>
                  </a:ln>
                </p:spPr>
                <p:txBody>
                  <a:bodyPr wrap="square" rtlCol="0">
                    <a:noAutofit/>
                  </a:bodyPr>
                  <a:lstStyle/>
                  <a:p>
                    <a:pPr defTabSz="913448" eaLnBrk="0" fontAlgn="base" hangingPunct="0">
                      <a:spcBef>
                        <a:spcPct val="0"/>
                      </a:spcBef>
                      <a:spcAft>
                        <a:spcPct val="0"/>
                      </a:spcAft>
                    </a:pPr>
                    <a:endParaRPr lang="en-US" sz="3598"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305" name="TextBox 128">
                    <a:extLst>
                      <a:ext uri="{FF2B5EF4-FFF2-40B4-BE49-F238E27FC236}">
                        <a16:creationId xmlns:a16="http://schemas.microsoft.com/office/drawing/2014/main" id="{5324822F-8002-450B-AF22-8E55A01C2E81}"/>
                      </a:ext>
                    </a:extLst>
                  </p:cNvPr>
                  <p:cNvSpPr txBox="1"/>
                  <p:nvPr/>
                </p:nvSpPr>
                <p:spPr>
                  <a:xfrm rot="16200000">
                    <a:off x="9311528" y="4984122"/>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cls</a:t>
                    </a:r>
                  </a:p>
                </p:txBody>
              </p:sp>
              <p:sp>
                <p:nvSpPr>
                  <p:cNvPr id="306" name="TextBox 128">
                    <a:extLst>
                      <a:ext uri="{FF2B5EF4-FFF2-40B4-BE49-F238E27FC236}">
                        <a16:creationId xmlns:a16="http://schemas.microsoft.com/office/drawing/2014/main" id="{A0A1B38D-C7D6-45FD-B7C0-D23EBBA5A095}"/>
                      </a:ext>
                    </a:extLst>
                  </p:cNvPr>
                  <p:cNvSpPr txBox="1"/>
                  <p:nvPr/>
                </p:nvSpPr>
                <p:spPr>
                  <a:xfrm rot="16200000">
                    <a:off x="9311529" y="5483370"/>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reg</a:t>
                    </a:r>
                  </a:p>
                </p:txBody>
              </p:sp>
            </p:grpSp>
          </p:grpSp>
          <p:grpSp>
            <p:nvGrpSpPr>
              <p:cNvPr id="314" name="组合 313">
                <a:extLst>
                  <a:ext uri="{FF2B5EF4-FFF2-40B4-BE49-F238E27FC236}">
                    <a16:creationId xmlns:a16="http://schemas.microsoft.com/office/drawing/2014/main" id="{38B7D66C-2685-49C9-8A34-086EACBDCA7C}"/>
                  </a:ext>
                </a:extLst>
              </p:cNvPr>
              <p:cNvGrpSpPr/>
              <p:nvPr/>
            </p:nvGrpSpPr>
            <p:grpSpPr>
              <a:xfrm>
                <a:off x="3180520" y="5738873"/>
                <a:ext cx="608482" cy="703262"/>
                <a:chOff x="3180520" y="4929841"/>
                <a:chExt cx="608482" cy="703262"/>
              </a:xfrm>
            </p:grpSpPr>
            <p:cxnSp>
              <p:nvCxnSpPr>
                <p:cNvPr id="315" name="Straight Arrow Connector 152">
                  <a:extLst>
                    <a:ext uri="{FF2B5EF4-FFF2-40B4-BE49-F238E27FC236}">
                      <a16:creationId xmlns:a16="http://schemas.microsoft.com/office/drawing/2014/main" id="{C39F885C-176D-491F-9273-E178CB9373A5}"/>
                    </a:ext>
                  </a:extLst>
                </p:cNvPr>
                <p:cNvCxnSpPr>
                  <a:cxnSpLocks noChangeAspect="1"/>
                </p:cNvCxnSpPr>
                <p:nvPr/>
              </p:nvCxnSpPr>
              <p:spPr>
                <a:xfrm>
                  <a:off x="3180520" y="5300976"/>
                  <a:ext cx="310031"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316" name="组合 315">
                  <a:extLst>
                    <a:ext uri="{FF2B5EF4-FFF2-40B4-BE49-F238E27FC236}">
                      <a16:creationId xmlns:a16="http://schemas.microsoft.com/office/drawing/2014/main" id="{D253B996-1CD0-4C21-94CB-601171452026}"/>
                    </a:ext>
                  </a:extLst>
                </p:cNvPr>
                <p:cNvGrpSpPr/>
                <p:nvPr/>
              </p:nvGrpSpPr>
              <p:grpSpPr>
                <a:xfrm>
                  <a:off x="3512169" y="4929841"/>
                  <a:ext cx="276833" cy="703262"/>
                  <a:chOff x="9369985" y="4795311"/>
                  <a:chExt cx="325536" cy="1101916"/>
                </a:xfrm>
              </p:grpSpPr>
              <p:sp>
                <p:nvSpPr>
                  <p:cNvPr id="317" name="TextBox 158">
                    <a:extLst>
                      <a:ext uri="{FF2B5EF4-FFF2-40B4-BE49-F238E27FC236}">
                        <a16:creationId xmlns:a16="http://schemas.microsoft.com/office/drawing/2014/main" id="{C5F330D2-1E76-4518-8EE8-C9BC0C39CAA0}"/>
                      </a:ext>
                    </a:extLst>
                  </p:cNvPr>
                  <p:cNvSpPr txBox="1"/>
                  <p:nvPr/>
                </p:nvSpPr>
                <p:spPr>
                  <a:xfrm>
                    <a:off x="9369985" y="4795311"/>
                    <a:ext cx="325536" cy="1101916"/>
                  </a:xfrm>
                  <a:prstGeom prst="rect">
                    <a:avLst/>
                  </a:prstGeom>
                  <a:noFill/>
                  <a:ln>
                    <a:solidFill>
                      <a:schemeClr val="bg2">
                        <a:lumMod val="10000"/>
                      </a:schemeClr>
                    </a:solidFill>
                    <a:prstDash val="dash"/>
                  </a:ln>
                </p:spPr>
                <p:txBody>
                  <a:bodyPr wrap="square" rtlCol="0">
                    <a:noAutofit/>
                  </a:bodyPr>
                  <a:lstStyle/>
                  <a:p>
                    <a:pPr defTabSz="913448" eaLnBrk="0" fontAlgn="base" hangingPunct="0">
                      <a:spcBef>
                        <a:spcPct val="0"/>
                      </a:spcBef>
                      <a:spcAft>
                        <a:spcPct val="0"/>
                      </a:spcAft>
                    </a:pPr>
                    <a:endParaRPr lang="en-US" sz="3598"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318" name="TextBox 128">
                    <a:extLst>
                      <a:ext uri="{FF2B5EF4-FFF2-40B4-BE49-F238E27FC236}">
                        <a16:creationId xmlns:a16="http://schemas.microsoft.com/office/drawing/2014/main" id="{D9AC5248-775E-4B15-9A4B-A5CE59423B81}"/>
                      </a:ext>
                    </a:extLst>
                  </p:cNvPr>
                  <p:cNvSpPr txBox="1"/>
                  <p:nvPr/>
                </p:nvSpPr>
                <p:spPr>
                  <a:xfrm rot="16200000">
                    <a:off x="9311528" y="4984122"/>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cls</a:t>
                    </a:r>
                  </a:p>
                </p:txBody>
              </p:sp>
              <p:sp>
                <p:nvSpPr>
                  <p:cNvPr id="319" name="TextBox 128">
                    <a:extLst>
                      <a:ext uri="{FF2B5EF4-FFF2-40B4-BE49-F238E27FC236}">
                        <a16:creationId xmlns:a16="http://schemas.microsoft.com/office/drawing/2014/main" id="{BC0ED6A9-6F36-422F-86BD-B0A0E05DE540}"/>
                      </a:ext>
                    </a:extLst>
                  </p:cNvPr>
                  <p:cNvSpPr txBox="1"/>
                  <p:nvPr/>
                </p:nvSpPr>
                <p:spPr>
                  <a:xfrm rot="16200000">
                    <a:off x="9311529" y="5483370"/>
                    <a:ext cx="423760" cy="229195"/>
                  </a:xfrm>
                  <a:prstGeom prst="rect">
                    <a:avLst/>
                  </a:prstGeom>
                  <a:noFill/>
                  <a:ln>
                    <a:solidFill>
                      <a:schemeClr val="bg2">
                        <a:lumMod val="10000"/>
                      </a:schemeClr>
                    </a:solidFill>
                  </a:ln>
                </p:spPr>
                <p:txBody>
                  <a:bodyPr wrap="square" lIns="0" tIns="0" rIns="0" bIns="0" rtlCol="0" anchor="ctr" anchorCtr="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reg</a:t>
                    </a:r>
                  </a:p>
                </p:txBody>
              </p:sp>
            </p:grpSp>
          </p:grpSp>
        </p:grpSp>
        <p:cxnSp>
          <p:nvCxnSpPr>
            <p:cNvPr id="323" name="Straight Arrow Connector 156">
              <a:extLst>
                <a:ext uri="{FF2B5EF4-FFF2-40B4-BE49-F238E27FC236}">
                  <a16:creationId xmlns:a16="http://schemas.microsoft.com/office/drawing/2014/main" id="{806D5DAC-EE02-41C2-BBEF-73CEE0AEE66D}"/>
                </a:ext>
              </a:extLst>
            </p:cNvPr>
            <p:cNvCxnSpPr>
              <a:cxnSpLocks noChangeAspect="1"/>
            </p:cNvCxnSpPr>
            <p:nvPr/>
          </p:nvCxnSpPr>
          <p:spPr>
            <a:xfrm>
              <a:off x="3624153" y="6013511"/>
              <a:ext cx="504502" cy="0"/>
            </a:xfrm>
            <a:prstGeom prst="straightConnector1">
              <a:avLst/>
            </a:prstGeom>
            <a:ln w="34925">
              <a:solidFill>
                <a:schemeClr val="bg2">
                  <a:lumMod val="10000"/>
                </a:schemeClr>
              </a:solidFill>
              <a:tailEnd type="triangle"/>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324" name="TextBox 186">
              <a:extLst>
                <a:ext uri="{FF2B5EF4-FFF2-40B4-BE49-F238E27FC236}">
                  <a16:creationId xmlns:a16="http://schemas.microsoft.com/office/drawing/2014/main" id="{E2614ECF-090B-4FAE-A00C-29496D381BD8}"/>
                </a:ext>
              </a:extLst>
            </p:cNvPr>
            <p:cNvSpPr txBox="1"/>
            <p:nvPr/>
          </p:nvSpPr>
          <p:spPr>
            <a:xfrm>
              <a:off x="4202360" y="5039041"/>
              <a:ext cx="1113001" cy="231461"/>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prediction 0</a:t>
              </a:r>
            </a:p>
          </p:txBody>
        </p:sp>
        <p:sp>
          <p:nvSpPr>
            <p:cNvPr id="325" name="TextBox 186">
              <a:extLst>
                <a:ext uri="{FF2B5EF4-FFF2-40B4-BE49-F238E27FC236}">
                  <a16:creationId xmlns:a16="http://schemas.microsoft.com/office/drawing/2014/main" id="{08023F3A-A172-479B-BC14-B374AFEEFB64}"/>
                </a:ext>
              </a:extLst>
            </p:cNvPr>
            <p:cNvSpPr txBox="1"/>
            <p:nvPr/>
          </p:nvSpPr>
          <p:spPr>
            <a:xfrm>
              <a:off x="4202359" y="5868903"/>
              <a:ext cx="1118438" cy="276943"/>
            </a:xfrm>
            <a:prstGeom prst="rect">
              <a:avLst/>
            </a:prstGeom>
            <a:noFill/>
            <a:ln>
              <a:noFill/>
            </a:ln>
          </p:spPr>
          <p:txBody>
            <a:bodyPr wrap="square" lIns="0" tIns="0" rIns="0" bIns="0" rtlCol="0" anchor="t" anchorCtr="0">
              <a:noAutofit/>
            </a:bodyPr>
            <a:lstStyle/>
            <a:p>
              <a:pPr defTabSz="913448" eaLnBrk="0" fontAlgn="base" hangingPunct="0">
                <a:spcBef>
                  <a:spcPct val="0"/>
                </a:spcBef>
                <a:spcAft>
                  <a:spcPct val="0"/>
                </a:spcAft>
              </a:pPr>
              <a:r>
                <a:rPr lang="en-US" sz="1599" i="1" dirty="0">
                  <a:solidFill>
                    <a:srgbClr val="DCDEE0">
                      <a:lumMod val="10000"/>
                    </a:srgbClr>
                  </a:solidFill>
                  <a:latin typeface="Helvetica" panose="020B0604020202030204" charset="0"/>
                  <a:cs typeface="Helvetica" panose="020B0604020202030204" charset="0"/>
                  <a:sym typeface="Helvetica" panose="020B0604020202030204" charset="0"/>
                </a:rPr>
                <a:t>prediction 1</a:t>
              </a:r>
            </a:p>
          </p:txBody>
        </p:sp>
      </p:grpSp>
    </p:spTree>
    <p:extLst>
      <p:ext uri="{BB962C8B-B14F-4D97-AF65-F5344CB8AC3E}">
        <p14:creationId xmlns:p14="http://schemas.microsoft.com/office/powerpoint/2010/main" val="3489296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54227-515A-4E0F-B20B-C8706CF99FFC}"/>
              </a:ext>
            </a:extLst>
          </p:cNvPr>
          <p:cNvSpPr>
            <a:spLocks noGrp="1"/>
          </p:cNvSpPr>
          <p:nvPr>
            <p:ph type="title"/>
          </p:nvPr>
        </p:nvSpPr>
        <p:spPr/>
        <p:txBody>
          <a:bodyPr/>
          <a:lstStyle/>
          <a:p>
            <a:r>
              <a:rPr lang="en-US" dirty="0"/>
              <a:t>EMD Loss: A Set Distance Measurement</a:t>
            </a:r>
          </a:p>
        </p:txBody>
      </p:sp>
      <p:pic>
        <p:nvPicPr>
          <p:cNvPr id="4" name="内容占位符 3">
            <a:extLst>
              <a:ext uri="{FF2B5EF4-FFF2-40B4-BE49-F238E27FC236}">
                <a16:creationId xmlns:a16="http://schemas.microsoft.com/office/drawing/2014/main" id="{1A72E807-26CD-4F6C-9EDD-D3A421C2E3B7}"/>
              </a:ext>
            </a:extLst>
          </p:cNvPr>
          <p:cNvPicPr>
            <a:picLocks noGrp="1" noChangeAspect="1"/>
          </p:cNvPicPr>
          <p:nvPr>
            <p:ph idx="1"/>
          </p:nvPr>
        </p:nvPicPr>
        <p:blipFill>
          <a:blip r:embed="rId3"/>
          <a:stretch>
            <a:fillRect/>
          </a:stretch>
        </p:blipFill>
        <p:spPr>
          <a:xfrm>
            <a:off x="2825342" y="1038003"/>
            <a:ext cx="6478981" cy="111148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CC4AF2A-2AF4-41AC-B4C4-8EF8A8B78717}"/>
                  </a:ext>
                </a:extLst>
              </p:cNvPr>
              <p:cNvSpPr txBox="1"/>
              <p:nvPr/>
            </p:nvSpPr>
            <p:spPr>
              <a:xfrm>
                <a:off x="3705496" y="2139371"/>
                <a:ext cx="4985086" cy="1200329"/>
              </a:xfrm>
              <a:prstGeom prst="rect">
                <a:avLst/>
              </a:prstGeom>
              <a:noFill/>
            </p:spPr>
            <p:txBody>
              <a:bodyPr wrap="square" rtlCol="0">
                <a:spAutoFit/>
              </a:bodyPr>
              <a:lstStyle/>
              <a:p>
                <a:pPr defTabSz="913448"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b="1" i="1">
                              <a:solidFill>
                                <a:srgbClr val="DCDEE0">
                                  <a:lumMod val="10000"/>
                                </a:srgbClr>
                              </a:solidFill>
                              <a:latin typeface="Cambria Math" panose="02040503050406030204" pitchFamily="18" charset="0"/>
                              <a:sym typeface="Helvetica" panose="020B0604020202030204" charset="0"/>
                            </a:rPr>
                          </m:ctrlPr>
                        </m:sSubPr>
                        <m:e>
                          <m:r>
                            <a:rPr lang="en-US" b="1">
                              <a:solidFill>
                                <a:srgbClr val="DCDEE0">
                                  <a:lumMod val="10000"/>
                                </a:srgbClr>
                              </a:solidFill>
                              <a:latin typeface="Cambria Math" panose="02040503050406030204" pitchFamily="18" charset="0"/>
                              <a:sym typeface="Helvetica" panose="020B0604020202030204" charset="0"/>
                            </a:rPr>
                            <m:t>𝐜</m:t>
                          </m:r>
                        </m:e>
                        <m:sub>
                          <m:r>
                            <a:rPr lang="en-US" b="1" i="1">
                              <a:solidFill>
                                <a:srgbClr val="DCDEE0">
                                  <a:lumMod val="10000"/>
                                </a:srgbClr>
                              </a:solidFill>
                              <a:latin typeface="Cambria Math" panose="02040503050406030204" pitchFamily="18" charset="0"/>
                              <a:sym typeface="Helvetica" panose="020B0604020202030204" charset="0"/>
                            </a:rPr>
                            <m:t>𝒊</m:t>
                          </m:r>
                        </m:sub>
                      </m:sSub>
                      <m:r>
                        <a:rPr lang="en-US" b="1" i="1">
                          <a:solidFill>
                            <a:srgbClr val="DCDEE0">
                              <a:lumMod val="10000"/>
                            </a:srgbClr>
                          </a:solidFill>
                          <a:latin typeface="Cambria Math" panose="02040503050406030204" pitchFamily="18" charset="0"/>
                          <a:sym typeface="Helvetica" panose="020B0604020202030204" charset="0"/>
                        </a:rPr>
                        <m:t>:</m:t>
                      </m:r>
                      <m:r>
                        <m:rPr>
                          <m:nor/>
                        </m:rPr>
                        <a:rPr lang="en-US" i="1">
                          <a:solidFill>
                            <a:srgbClr val="DCDEE0">
                              <a:lumMod val="10000"/>
                            </a:srgbClr>
                          </a:solidFill>
                          <a:latin typeface="Cambria Math" panose="02040503050406030204" pitchFamily="18"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the</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class</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label</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with</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confidence</m:t>
                      </m:r>
                    </m:oMath>
                  </m:oMathPara>
                </a14:m>
                <a:endParaRPr lang="en-US" i="1" dirty="0">
                  <a:solidFill>
                    <a:srgbClr val="DCDEE0">
                      <a:lumMod val="10000"/>
                    </a:srgbClr>
                  </a:solidFill>
                  <a:latin typeface="Cambria Math" panose="02040503050406030204" pitchFamily="18" charset="0"/>
                  <a:cs typeface="Helvetica" panose="020B0604020202030204" charset="0"/>
                  <a:sym typeface="Helvetica" panose="020B0604020202030204" charset="0"/>
                </a:endParaRPr>
              </a:p>
              <a:p>
                <a:pPr defTabSz="913448"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i="1">
                              <a:solidFill>
                                <a:srgbClr val="DCDEE0">
                                  <a:lumMod val="10000"/>
                                </a:srgbClr>
                              </a:solidFill>
                              <a:latin typeface="Cambria Math" panose="02040503050406030204" pitchFamily="18" charset="0"/>
                              <a:sym typeface="Helvetica" panose="020B0604020202030204" charset="0"/>
                            </a:rPr>
                          </m:ctrlPr>
                        </m:sSubPr>
                        <m:e>
                          <m:r>
                            <a:rPr lang="en-US" b="1">
                              <a:solidFill>
                                <a:srgbClr val="DCDEE0">
                                  <a:lumMod val="10000"/>
                                </a:srgbClr>
                              </a:solidFill>
                              <a:latin typeface="Cambria Math" panose="02040503050406030204" pitchFamily="18" charset="0"/>
                              <a:sym typeface="Helvetica" panose="020B0604020202030204" charset="0"/>
                            </a:rPr>
                            <m:t>𝐥</m:t>
                          </m:r>
                        </m:e>
                        <m:sub>
                          <m:r>
                            <a:rPr lang="en-US" i="1">
                              <a:solidFill>
                                <a:srgbClr val="DCDEE0">
                                  <a:lumMod val="10000"/>
                                </a:srgbClr>
                              </a:solidFill>
                              <a:latin typeface="Cambria Math" panose="02040503050406030204" pitchFamily="18" charset="0"/>
                              <a:sym typeface="Helvetica" panose="020B0604020202030204" charset="0"/>
                            </a:rPr>
                            <m:t>𝑖</m:t>
                          </m:r>
                        </m:sub>
                      </m:sSub>
                      <m:r>
                        <a:rPr lang="en-US" i="1">
                          <a:solidFill>
                            <a:srgbClr val="DCDEE0">
                              <a:lumMod val="10000"/>
                            </a:srgbClr>
                          </a:solidFill>
                          <a:latin typeface="Cambria Math" panose="02040503050406030204" pitchFamily="18" charset="0"/>
                          <a:sym typeface="Helvetica" panose="020B0604020202030204" charset="0"/>
                        </a:rPr>
                        <m:t>:</m:t>
                      </m:r>
                      <m:r>
                        <m:rPr>
                          <m:nor/>
                        </m:rPr>
                        <a:rPr lang="en-US" i="1">
                          <a:solidFill>
                            <a:srgbClr val="DCDEE0">
                              <a:lumMod val="10000"/>
                            </a:srgbClr>
                          </a:solidFill>
                          <a:latin typeface="Cambria Math" panose="02040503050406030204" pitchFamily="18"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the</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relative</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coordinates</m:t>
                      </m:r>
                    </m:oMath>
                  </m:oMathPara>
                </a14:m>
                <a:endParaRPr lang="en-US" i="1" dirty="0">
                  <a:solidFill>
                    <a:srgbClr val="DCDEE0">
                      <a:lumMod val="10000"/>
                    </a:srgbClr>
                  </a:solidFill>
                  <a:latin typeface="Cambria Math" panose="02040503050406030204" pitchFamily="18" charset="0"/>
                  <a:cs typeface="Helvetica" panose="020B0604020202030204" charset="0"/>
                  <a:sym typeface="Helvetica" panose="020B0604020202030204" charset="0"/>
                </a:endParaRPr>
              </a:p>
              <a:p>
                <a:pPr defTabSz="913448"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i="1">
                              <a:solidFill>
                                <a:srgbClr val="DCDEE0">
                                  <a:lumMod val="10000"/>
                                </a:srgbClr>
                              </a:solidFill>
                              <a:latin typeface="Cambria Math" panose="02040503050406030204" pitchFamily="18" charset="0"/>
                              <a:sym typeface="Helvetica" panose="020B0604020202030204" charset="0"/>
                            </a:rPr>
                          </m:ctrlPr>
                        </m:sSubPr>
                        <m:e>
                          <m:r>
                            <a:rPr lang="en-US" i="1">
                              <a:solidFill>
                                <a:srgbClr val="DCDEE0">
                                  <a:lumMod val="10000"/>
                                </a:srgbClr>
                              </a:solidFill>
                              <a:latin typeface="Cambria Math" panose="02040503050406030204" pitchFamily="18" charset="0"/>
                              <a:sym typeface="Helvetica" panose="020B0604020202030204" charset="0"/>
                            </a:rPr>
                            <m:t>𝑔</m:t>
                          </m:r>
                        </m:e>
                        <m:sub>
                          <m:r>
                            <a:rPr lang="en-US" i="1">
                              <a:solidFill>
                                <a:srgbClr val="DCDEE0">
                                  <a:lumMod val="10000"/>
                                </a:srgbClr>
                              </a:solidFill>
                              <a:latin typeface="Cambria Math" panose="02040503050406030204" pitchFamily="18" charset="0"/>
                              <a:ea typeface="Cambria Math" panose="02040503050406030204" pitchFamily="18" charset="0"/>
                              <a:sym typeface="Helvetica" panose="020B0604020202030204" charset="0"/>
                            </a:rPr>
                            <m:t>𝜋</m:t>
                          </m:r>
                          <m:r>
                            <a:rPr lang="en-US" i="1">
                              <a:solidFill>
                                <a:srgbClr val="DCDEE0">
                                  <a:lumMod val="10000"/>
                                </a:srgbClr>
                              </a:solidFill>
                              <a:latin typeface="Cambria Math" panose="02040503050406030204" pitchFamily="18" charset="0"/>
                              <a:ea typeface="Cambria Math" panose="02040503050406030204" pitchFamily="18" charset="0"/>
                              <a:sym typeface="Helvetica" panose="020B0604020202030204" charset="0"/>
                            </a:rPr>
                            <m:t>𝑘</m:t>
                          </m:r>
                        </m:sub>
                      </m:sSub>
                      <m:r>
                        <a:rPr lang="en-US" i="1">
                          <a:solidFill>
                            <a:srgbClr val="DCDEE0">
                              <a:lumMod val="10000"/>
                            </a:srgbClr>
                          </a:solidFill>
                          <a:latin typeface="Cambria Math" panose="02040503050406030204" pitchFamily="18" charset="0"/>
                          <a:sym typeface="Helvetica" panose="020B0604020202030204" charset="0"/>
                        </a:rPr>
                        <m:t>:</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the</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k</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th</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groundtruth</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box</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of</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permutation</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a:rPr lang="el-GR" i="1">
                          <a:solidFill>
                            <a:srgbClr val="DCDEE0">
                              <a:lumMod val="10000"/>
                            </a:srgbClr>
                          </a:solidFill>
                          <a:latin typeface="Cambria Math" panose="02040503050406030204" pitchFamily="18" charset="0"/>
                          <a:ea typeface="Cambria Math" panose="02040503050406030204" pitchFamily="18" charset="0"/>
                          <a:sym typeface="Helvetica" panose="020B0604020202030204" charset="0"/>
                        </a:rPr>
                        <m:t>𝜋</m:t>
                      </m:r>
                    </m:oMath>
                  </m:oMathPara>
                </a14:m>
                <a:endParaRPr lang="en-US" i="1" dirty="0">
                  <a:solidFill>
                    <a:srgbClr val="DCDEE0">
                      <a:lumMod val="10000"/>
                    </a:srgbClr>
                  </a:solidFill>
                  <a:latin typeface="Cambria Math" panose="02040503050406030204" pitchFamily="18" charset="0"/>
                  <a:cs typeface="Helvetica" panose="020B0604020202030204" charset="0"/>
                  <a:sym typeface="Helvetica" panose="020B0604020202030204" charset="0"/>
                </a:endParaRPr>
              </a:p>
              <a:p>
                <a:pPr defTabSz="913448"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i="1">
                          <a:solidFill>
                            <a:srgbClr val="DCDEE0">
                              <a:lumMod val="10000"/>
                            </a:srgbClr>
                          </a:solidFill>
                          <a:latin typeface="Cambria Math" panose="02040503050406030204" pitchFamily="18" charset="0"/>
                          <a:sym typeface="Helvetica" panose="020B0604020202030204" charset="0"/>
                        </a:rPr>
                        <m:t>𝐾</m:t>
                      </m:r>
                      <m:r>
                        <a:rPr lang="en-US" i="1">
                          <a:solidFill>
                            <a:srgbClr val="DCDEE0">
                              <a:lumMod val="10000"/>
                            </a:srgbClr>
                          </a:solidFill>
                          <a:latin typeface="Cambria Math" panose="02040503050406030204" pitchFamily="18" charset="0"/>
                          <a:sym typeface="Helvetica" panose="020B0604020202030204" charset="0"/>
                        </a:rPr>
                        <m:t>:</m:t>
                      </m:r>
                      <m:r>
                        <m:rPr>
                          <m:nor/>
                        </m:rPr>
                        <a:rPr lang="en-US" i="1">
                          <a:solidFill>
                            <a:srgbClr val="DCDEE0">
                              <a:lumMod val="10000"/>
                            </a:srgbClr>
                          </a:solidFill>
                          <a:latin typeface="Cambria Math" panose="02040503050406030204" pitchFamily="18"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the</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number</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of</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predictions</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with</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in</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one</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 </m:t>
                      </m:r>
                      <m:r>
                        <m:rPr>
                          <m:nor/>
                        </m:rPr>
                        <a:rPr lang="en-US" i="1">
                          <a:solidFill>
                            <a:srgbClr val="DCDEE0">
                              <a:lumMod val="10000"/>
                            </a:srgbClr>
                          </a:solidFill>
                          <a:latin typeface="Helvetica" panose="020B0604020202030204" charset="0"/>
                          <a:cs typeface="Helvetica" panose="020B0604020202030204" charset="0"/>
                          <a:sym typeface="Helvetica" panose="020B0604020202030204" charset="0"/>
                        </a:rPr>
                        <m:t>set</m:t>
                      </m:r>
                    </m:oMath>
                  </m:oMathPara>
                </a14:m>
                <a:endParaRPr lang="en-US"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mc:Choice>
        <mc:Fallback xmlns="">
          <p:sp>
            <p:nvSpPr>
              <p:cNvPr id="5" name="文本框 4">
                <a:extLst>
                  <a:ext uri="{FF2B5EF4-FFF2-40B4-BE49-F238E27FC236}">
                    <a16:creationId xmlns:a16="http://schemas.microsoft.com/office/drawing/2014/main" id="{1CC4AF2A-2AF4-41AC-B4C4-8EF8A8B78717}"/>
                  </a:ext>
                </a:extLst>
              </p:cNvPr>
              <p:cNvSpPr txBox="1">
                <a:spLocks noRot="1" noChangeAspect="1" noMove="1" noResize="1" noEditPoints="1" noAdjustHandles="1" noChangeArrowheads="1" noChangeShapeType="1" noTextEdit="1"/>
              </p:cNvSpPr>
              <p:nvPr/>
            </p:nvSpPr>
            <p:spPr>
              <a:xfrm>
                <a:off x="3705496" y="2139371"/>
                <a:ext cx="4985086" cy="1200329"/>
              </a:xfrm>
              <a:prstGeom prst="rect">
                <a:avLst/>
              </a:prstGeom>
              <a:blipFill>
                <a:blip r:embed="rId4"/>
                <a:stretch>
                  <a:fillRect b="-3553"/>
                </a:stretch>
              </a:blipFill>
            </p:spPr>
            <p:txBody>
              <a:bodyPr/>
              <a:lstStyle/>
              <a:p>
                <a:r>
                  <a:rPr lang="zh-CN" altLang="en-US">
                    <a:noFill/>
                  </a:rPr>
                  <a:t> </a:t>
                </a:r>
              </a:p>
            </p:txBody>
          </p:sp>
        </mc:Fallback>
      </mc:AlternateContent>
      <p:grpSp>
        <p:nvGrpSpPr>
          <p:cNvPr id="91" name="组合 90">
            <a:extLst>
              <a:ext uri="{FF2B5EF4-FFF2-40B4-BE49-F238E27FC236}">
                <a16:creationId xmlns:a16="http://schemas.microsoft.com/office/drawing/2014/main" id="{7E49C72A-291F-43DA-9A1E-1291A49288B1}"/>
              </a:ext>
            </a:extLst>
          </p:cNvPr>
          <p:cNvGrpSpPr/>
          <p:nvPr/>
        </p:nvGrpSpPr>
        <p:grpSpPr>
          <a:xfrm>
            <a:off x="2698608" y="3592891"/>
            <a:ext cx="6998861" cy="2939634"/>
            <a:chOff x="2728176" y="3749165"/>
            <a:chExt cx="6735648" cy="2753397"/>
          </a:xfrm>
        </p:grpSpPr>
        <p:grpSp>
          <p:nvGrpSpPr>
            <p:cNvPr id="89" name="组合 88">
              <a:extLst>
                <a:ext uri="{FF2B5EF4-FFF2-40B4-BE49-F238E27FC236}">
                  <a16:creationId xmlns:a16="http://schemas.microsoft.com/office/drawing/2014/main" id="{37FDB47B-C77F-4257-B449-44B4E8F2E5FE}"/>
                </a:ext>
              </a:extLst>
            </p:cNvPr>
            <p:cNvGrpSpPr/>
            <p:nvPr/>
          </p:nvGrpSpPr>
          <p:grpSpPr>
            <a:xfrm>
              <a:off x="2728176" y="4147555"/>
              <a:ext cx="6735648" cy="2355007"/>
              <a:chOff x="2608821" y="4400177"/>
              <a:chExt cx="6735648" cy="2355007"/>
            </a:xfrm>
          </p:grpSpPr>
          <p:sp>
            <p:nvSpPr>
              <p:cNvPr id="62" name="文本框 61">
                <a:extLst>
                  <a:ext uri="{FF2B5EF4-FFF2-40B4-BE49-F238E27FC236}">
                    <a16:creationId xmlns:a16="http://schemas.microsoft.com/office/drawing/2014/main" id="{51D1BBD0-C8D0-4EA7-AB62-00DF63C415E1}"/>
                  </a:ext>
                </a:extLst>
              </p:cNvPr>
              <p:cNvSpPr txBox="1"/>
              <p:nvPr/>
            </p:nvSpPr>
            <p:spPr>
              <a:xfrm>
                <a:off x="5437613" y="6561148"/>
                <a:ext cx="821674" cy="194036"/>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200" dirty="0">
                    <a:solidFill>
                      <a:srgbClr val="DCDEE0">
                        <a:lumMod val="10000"/>
                      </a:srgbClr>
                    </a:solidFill>
                    <a:latin typeface="Helvetica" panose="020B0604020202030204" charset="0"/>
                    <a:cs typeface="Helvetica" panose="020B0604020202030204" charset="0"/>
                    <a:sym typeface="Helvetica" panose="020B0604020202030204" charset="0"/>
                  </a:rPr>
                  <a:t>Final Loss</a:t>
                </a:r>
              </a:p>
            </p:txBody>
          </p:sp>
          <p:grpSp>
            <p:nvGrpSpPr>
              <p:cNvPr id="88" name="组合 87">
                <a:extLst>
                  <a:ext uri="{FF2B5EF4-FFF2-40B4-BE49-F238E27FC236}">
                    <a16:creationId xmlns:a16="http://schemas.microsoft.com/office/drawing/2014/main" id="{57215F16-595C-499E-9948-9647A96550B8}"/>
                  </a:ext>
                </a:extLst>
              </p:cNvPr>
              <p:cNvGrpSpPr/>
              <p:nvPr/>
            </p:nvGrpSpPr>
            <p:grpSpPr>
              <a:xfrm>
                <a:off x="2608821" y="4400177"/>
                <a:ext cx="6735648" cy="2160971"/>
                <a:chOff x="2608821" y="4400177"/>
                <a:chExt cx="6735648" cy="2160971"/>
              </a:xfrm>
            </p:grpSpPr>
            <p:cxnSp>
              <p:nvCxnSpPr>
                <p:cNvPr id="18" name="直接箭头连接符 17">
                  <a:extLst>
                    <a:ext uri="{FF2B5EF4-FFF2-40B4-BE49-F238E27FC236}">
                      <a16:creationId xmlns:a16="http://schemas.microsoft.com/office/drawing/2014/main" id="{96C8201D-5D14-4ACB-A28F-2F211803171F}"/>
                    </a:ext>
                  </a:extLst>
                </p:cNvPr>
                <p:cNvCxnSpPr>
                  <a:cxnSpLocks/>
                </p:cNvCxnSpPr>
                <p:nvPr/>
              </p:nvCxnSpPr>
              <p:spPr>
                <a:xfrm flipV="1">
                  <a:off x="3731765" y="4576852"/>
                  <a:ext cx="388620" cy="49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D205F37-1D8B-4E15-93F8-E73B4431EDC2}"/>
                    </a:ext>
                  </a:extLst>
                </p:cNvPr>
                <p:cNvCxnSpPr>
                  <a:cxnSpLocks/>
                </p:cNvCxnSpPr>
                <p:nvPr/>
              </p:nvCxnSpPr>
              <p:spPr>
                <a:xfrm>
                  <a:off x="3731765" y="5203776"/>
                  <a:ext cx="3886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0311FE3-3A34-4FBD-AADC-53A21E731BD6}"/>
                    </a:ext>
                  </a:extLst>
                </p:cNvPr>
                <p:cNvSpPr txBox="1"/>
                <p:nvPr/>
              </p:nvSpPr>
              <p:spPr>
                <a:xfrm>
                  <a:off x="3776467" y="4400177"/>
                  <a:ext cx="299215" cy="182935"/>
                </a:xfrm>
                <a:prstGeom prst="rect">
                  <a:avLst/>
                </a:prstGeom>
                <a:noFill/>
              </p:spPr>
              <p:txBody>
                <a:bodyPr wrap="square" lIns="0" tIns="0" rIns="0" bIns="0" rtlCol="0">
                  <a:noAutofit/>
                </a:bodyPr>
                <a:lstStyle/>
                <a:p>
                  <a:pPr algn="ctr" defTabSz="913448" eaLnBrk="0" fontAlgn="base" hangingPunct="0">
                    <a:spcBef>
                      <a:spcPct val="0"/>
                    </a:spcBef>
                    <a:spcAft>
                      <a:spcPct val="0"/>
                    </a:spcAft>
                  </a:pPr>
                  <a:r>
                    <a:rPr lang="en-US" sz="1050" dirty="0">
                      <a:solidFill>
                        <a:srgbClr val="DCDEE0">
                          <a:lumMod val="10000"/>
                        </a:srgbClr>
                      </a:solidFill>
                      <a:latin typeface="Helvetica" panose="020B0604020202030204" charset="0"/>
                      <a:cs typeface="Helvetica" panose="020B0604020202030204" charset="0"/>
                      <a:sym typeface="Helvetica" panose="020B0604020202030204" charset="0"/>
                    </a:rPr>
                    <a:t>loss</a:t>
                  </a:r>
                </a:p>
              </p:txBody>
            </p:sp>
            <p:sp>
              <p:nvSpPr>
                <p:cNvPr id="30" name="文本框 29">
                  <a:extLst>
                    <a:ext uri="{FF2B5EF4-FFF2-40B4-BE49-F238E27FC236}">
                      <a16:creationId xmlns:a16="http://schemas.microsoft.com/office/drawing/2014/main" id="{1E48FFE5-AF97-4808-A169-63B1FAC6EBA4}"/>
                    </a:ext>
                  </a:extLst>
                </p:cNvPr>
                <p:cNvSpPr txBox="1"/>
                <p:nvPr/>
              </p:nvSpPr>
              <p:spPr>
                <a:xfrm>
                  <a:off x="3753607" y="5007479"/>
                  <a:ext cx="299215" cy="182935"/>
                </a:xfrm>
                <a:prstGeom prst="rect">
                  <a:avLst/>
                </a:prstGeom>
                <a:noFill/>
              </p:spPr>
              <p:txBody>
                <a:bodyPr wrap="square" lIns="0" tIns="0" rIns="0" bIns="0" rtlCol="0">
                  <a:noAutofit/>
                </a:bodyPr>
                <a:lstStyle/>
                <a:p>
                  <a:pPr algn="ctr" defTabSz="913448" eaLnBrk="0" fontAlgn="base" hangingPunct="0">
                    <a:spcBef>
                      <a:spcPct val="0"/>
                    </a:spcBef>
                    <a:spcAft>
                      <a:spcPct val="0"/>
                    </a:spcAft>
                  </a:pPr>
                  <a:r>
                    <a:rPr lang="en-US" sz="1050" dirty="0">
                      <a:solidFill>
                        <a:srgbClr val="DCDEE0">
                          <a:lumMod val="10000"/>
                        </a:srgbClr>
                      </a:solidFill>
                      <a:latin typeface="Helvetica" panose="020B0604020202030204" charset="0"/>
                      <a:cs typeface="Helvetica" panose="020B0604020202030204" charset="0"/>
                      <a:sym typeface="Helvetica" panose="020B0604020202030204" charset="0"/>
                    </a:rPr>
                    <a:t>loss</a:t>
                  </a:r>
                </a:p>
              </p:txBody>
            </p:sp>
            <p:grpSp>
              <p:nvGrpSpPr>
                <p:cNvPr id="46" name="组合 45">
                  <a:extLst>
                    <a:ext uri="{FF2B5EF4-FFF2-40B4-BE49-F238E27FC236}">
                      <a16:creationId xmlns:a16="http://schemas.microsoft.com/office/drawing/2014/main" id="{1FA2D39C-2ACC-4A81-8634-570A8B948F7F}"/>
                    </a:ext>
                  </a:extLst>
                </p:cNvPr>
                <p:cNvGrpSpPr/>
                <p:nvPr/>
              </p:nvGrpSpPr>
              <p:grpSpPr>
                <a:xfrm>
                  <a:off x="3704142" y="4583112"/>
                  <a:ext cx="443864" cy="1719338"/>
                  <a:chOff x="3704142" y="4583112"/>
                  <a:chExt cx="443864" cy="1719338"/>
                </a:xfrm>
              </p:grpSpPr>
              <p:cxnSp>
                <p:nvCxnSpPr>
                  <p:cNvPr id="35" name="直接箭头连接符 34">
                    <a:extLst>
                      <a:ext uri="{FF2B5EF4-FFF2-40B4-BE49-F238E27FC236}">
                        <a16:creationId xmlns:a16="http://schemas.microsoft.com/office/drawing/2014/main" id="{E78DDD39-E588-4C72-B777-C84D08395BE9}"/>
                      </a:ext>
                    </a:extLst>
                  </p:cNvPr>
                  <p:cNvCxnSpPr>
                    <a:cxnSpLocks/>
                  </p:cNvCxnSpPr>
                  <p:nvPr/>
                </p:nvCxnSpPr>
                <p:spPr>
                  <a:xfrm>
                    <a:off x="4009895" y="4583112"/>
                    <a:ext cx="0" cy="11242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5DD42F-46F3-4DC4-AD70-A33E92C56C54}"/>
                      </a:ext>
                    </a:extLst>
                  </p:cNvPr>
                  <p:cNvCxnSpPr>
                    <a:cxnSpLocks/>
                  </p:cNvCxnSpPr>
                  <p:nvPr/>
                </p:nvCxnSpPr>
                <p:spPr>
                  <a:xfrm>
                    <a:off x="3846822" y="5203776"/>
                    <a:ext cx="0" cy="5036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B8C25D6C-CB93-497E-9D58-29FC639F5F7B}"/>
                      </a:ext>
                    </a:extLst>
                  </p:cNvPr>
                  <p:cNvSpPr txBox="1"/>
                  <p:nvPr/>
                </p:nvSpPr>
                <p:spPr>
                  <a:xfrm>
                    <a:off x="3704142" y="5707380"/>
                    <a:ext cx="443864" cy="297107"/>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sum</a:t>
                    </a:r>
                    <a:endParaRPr lang="en-US" sz="1400" dirty="0">
                      <a:solidFill>
                        <a:srgbClr val="DCDEE0">
                          <a:lumMod val="10000"/>
                        </a:srgbClr>
                      </a:solidFill>
                      <a:latin typeface="Helvetica" panose="020B0604020202030204" charset="0"/>
                      <a:cs typeface="Helvetica" panose="020B0604020202030204" charset="0"/>
                      <a:sym typeface="Helvetica" panose="020B0604020202030204" charset="0"/>
                    </a:endParaRPr>
                  </a:p>
                </p:txBody>
              </p:sp>
              <p:sp>
                <p:nvSpPr>
                  <p:cNvPr id="43" name="文本框 42">
                    <a:extLst>
                      <a:ext uri="{FF2B5EF4-FFF2-40B4-BE49-F238E27FC236}">
                        <a16:creationId xmlns:a16="http://schemas.microsoft.com/office/drawing/2014/main" id="{1C800F20-659F-480D-802B-734330C519AD}"/>
                      </a:ext>
                    </a:extLst>
                  </p:cNvPr>
                  <p:cNvSpPr txBox="1"/>
                  <p:nvPr/>
                </p:nvSpPr>
                <p:spPr>
                  <a:xfrm>
                    <a:off x="3740304" y="6119515"/>
                    <a:ext cx="371539" cy="182935"/>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900" dirty="0">
                        <a:solidFill>
                          <a:srgbClr val="DCDEE0">
                            <a:lumMod val="10000"/>
                          </a:srgbClr>
                        </a:solidFill>
                        <a:latin typeface="Helvetica" panose="020B0604020202030204" charset="0"/>
                        <a:cs typeface="Helvetica" panose="020B0604020202030204" charset="0"/>
                        <a:sym typeface="Helvetica" panose="020B0604020202030204" charset="0"/>
                      </a:rPr>
                      <a:t>Loss 0</a:t>
                    </a:r>
                  </a:p>
                </p:txBody>
              </p:sp>
              <p:cxnSp>
                <p:nvCxnSpPr>
                  <p:cNvPr id="45" name="直接箭头连接符 44">
                    <a:extLst>
                      <a:ext uri="{FF2B5EF4-FFF2-40B4-BE49-F238E27FC236}">
                        <a16:creationId xmlns:a16="http://schemas.microsoft.com/office/drawing/2014/main" id="{8950B89F-FD31-412C-AD04-03D0D6BA200E}"/>
                      </a:ext>
                    </a:extLst>
                  </p:cNvPr>
                  <p:cNvCxnSpPr>
                    <a:stCxn id="42" idx="2"/>
                    <a:endCxn id="43" idx="0"/>
                  </p:cNvCxnSpPr>
                  <p:nvPr/>
                </p:nvCxnSpPr>
                <p:spPr>
                  <a:xfrm>
                    <a:off x="3926074" y="6004487"/>
                    <a:ext cx="0" cy="11502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781DF026-7679-4F5E-BAA2-913CF07F3104}"/>
                    </a:ext>
                  </a:extLst>
                </p:cNvPr>
                <p:cNvSpPr txBox="1"/>
                <p:nvPr/>
              </p:nvSpPr>
              <p:spPr>
                <a:xfrm>
                  <a:off x="6418288" y="4453016"/>
                  <a:ext cx="1129040" cy="246809"/>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Prediction 0</a:t>
                  </a:r>
                </a:p>
              </p:txBody>
            </p:sp>
            <p:sp>
              <p:nvSpPr>
                <p:cNvPr id="14" name="文本框 13">
                  <a:extLst>
                    <a:ext uri="{FF2B5EF4-FFF2-40B4-BE49-F238E27FC236}">
                      <a16:creationId xmlns:a16="http://schemas.microsoft.com/office/drawing/2014/main" id="{BD317D58-D2B9-41F5-855E-5277FAFE6C1B}"/>
                    </a:ext>
                  </a:extLst>
                </p:cNvPr>
                <p:cNvSpPr txBox="1"/>
                <p:nvPr/>
              </p:nvSpPr>
              <p:spPr>
                <a:xfrm>
                  <a:off x="6418288" y="5081093"/>
                  <a:ext cx="1129040" cy="260615"/>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Prediction 1</a:t>
                  </a:r>
                </a:p>
              </p:txBody>
            </p:sp>
            <p:sp>
              <p:nvSpPr>
                <p:cNvPr id="15" name="文本框 14">
                  <a:extLst>
                    <a:ext uri="{FF2B5EF4-FFF2-40B4-BE49-F238E27FC236}">
                      <a16:creationId xmlns:a16="http://schemas.microsoft.com/office/drawing/2014/main" id="{9EFDEF18-B8A4-4098-B012-917D95BB4125}"/>
                    </a:ext>
                  </a:extLst>
                </p:cNvPr>
                <p:cNvSpPr txBox="1"/>
                <p:nvPr/>
              </p:nvSpPr>
              <p:spPr>
                <a:xfrm>
                  <a:off x="8016964" y="4460266"/>
                  <a:ext cx="1327505" cy="234618"/>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Ground Truth 1</a:t>
                  </a:r>
                </a:p>
              </p:txBody>
            </p:sp>
            <p:sp>
              <p:nvSpPr>
                <p:cNvPr id="16" name="文本框 15">
                  <a:extLst>
                    <a:ext uri="{FF2B5EF4-FFF2-40B4-BE49-F238E27FC236}">
                      <a16:creationId xmlns:a16="http://schemas.microsoft.com/office/drawing/2014/main" id="{09E541FA-37DA-4CD0-A10B-3FE66896CDCB}"/>
                    </a:ext>
                  </a:extLst>
                </p:cNvPr>
                <p:cNvSpPr txBox="1"/>
                <p:nvPr/>
              </p:nvSpPr>
              <p:spPr>
                <a:xfrm>
                  <a:off x="8024584" y="5087190"/>
                  <a:ext cx="1319884" cy="254518"/>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Ground Truth 0</a:t>
                  </a:r>
                </a:p>
              </p:txBody>
            </p:sp>
            <p:cxnSp>
              <p:nvCxnSpPr>
                <p:cNvPr id="22" name="直接箭头连接符 21">
                  <a:extLst>
                    <a:ext uri="{FF2B5EF4-FFF2-40B4-BE49-F238E27FC236}">
                      <a16:creationId xmlns:a16="http://schemas.microsoft.com/office/drawing/2014/main" id="{E92C9559-3352-42E0-9D6E-59807C5EFDC8}"/>
                    </a:ext>
                  </a:extLst>
                </p:cNvPr>
                <p:cNvCxnSpPr>
                  <a:cxnSpLocks/>
                  <a:stCxn id="14" idx="3"/>
                  <a:endCxn id="16" idx="1"/>
                </p:cNvCxnSpPr>
                <p:nvPr/>
              </p:nvCxnSpPr>
              <p:spPr>
                <a:xfrm>
                  <a:off x="7547328" y="5211401"/>
                  <a:ext cx="477256" cy="3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7B0AABB-1F06-4A61-A9CF-21F0433C4F7D}"/>
                    </a:ext>
                  </a:extLst>
                </p:cNvPr>
                <p:cNvCxnSpPr>
                  <a:cxnSpLocks/>
                  <a:stCxn id="13" idx="3"/>
                  <a:endCxn id="15" idx="1"/>
                </p:cNvCxnSpPr>
                <p:nvPr/>
              </p:nvCxnSpPr>
              <p:spPr>
                <a:xfrm>
                  <a:off x="7547328" y="4576421"/>
                  <a:ext cx="469636" cy="11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6E66A43-5B41-443A-B8A9-893A58714912}"/>
                    </a:ext>
                  </a:extLst>
                </p:cNvPr>
                <p:cNvSpPr txBox="1"/>
                <p:nvPr/>
              </p:nvSpPr>
              <p:spPr>
                <a:xfrm>
                  <a:off x="7661059" y="4405402"/>
                  <a:ext cx="299215" cy="182935"/>
                </a:xfrm>
                <a:prstGeom prst="rect">
                  <a:avLst/>
                </a:prstGeom>
                <a:noFill/>
              </p:spPr>
              <p:txBody>
                <a:bodyPr wrap="square" lIns="0" tIns="0" rIns="0" bIns="0" rtlCol="0">
                  <a:noAutofit/>
                </a:bodyPr>
                <a:lstStyle/>
                <a:p>
                  <a:pPr algn="ctr" defTabSz="913448" eaLnBrk="0" fontAlgn="base" hangingPunct="0">
                    <a:spcBef>
                      <a:spcPct val="0"/>
                    </a:spcBef>
                    <a:spcAft>
                      <a:spcPct val="0"/>
                    </a:spcAft>
                  </a:pPr>
                  <a:r>
                    <a:rPr lang="en-US" sz="1050" dirty="0">
                      <a:solidFill>
                        <a:srgbClr val="DCDEE0">
                          <a:lumMod val="10000"/>
                        </a:srgbClr>
                      </a:solidFill>
                      <a:latin typeface="Helvetica" panose="020B0604020202030204" charset="0"/>
                      <a:cs typeface="Helvetica" panose="020B0604020202030204" charset="0"/>
                      <a:sym typeface="Helvetica" panose="020B0604020202030204" charset="0"/>
                    </a:rPr>
                    <a:t>loss</a:t>
                  </a:r>
                </a:p>
              </p:txBody>
            </p:sp>
            <p:sp>
              <p:nvSpPr>
                <p:cNvPr id="32" name="文本框 31">
                  <a:extLst>
                    <a:ext uri="{FF2B5EF4-FFF2-40B4-BE49-F238E27FC236}">
                      <a16:creationId xmlns:a16="http://schemas.microsoft.com/office/drawing/2014/main" id="{2A1ACAAB-9DB4-49C1-AEA2-686B5D4C998F}"/>
                    </a:ext>
                  </a:extLst>
                </p:cNvPr>
                <p:cNvSpPr txBox="1"/>
                <p:nvPr/>
              </p:nvSpPr>
              <p:spPr>
                <a:xfrm>
                  <a:off x="7626769" y="5016514"/>
                  <a:ext cx="299215" cy="182935"/>
                </a:xfrm>
                <a:prstGeom prst="rect">
                  <a:avLst/>
                </a:prstGeom>
                <a:noFill/>
              </p:spPr>
              <p:txBody>
                <a:bodyPr wrap="square" lIns="0" tIns="0" rIns="0" bIns="0" rtlCol="0">
                  <a:noAutofit/>
                </a:bodyPr>
                <a:lstStyle/>
                <a:p>
                  <a:pPr algn="ctr" defTabSz="913448" eaLnBrk="0" fontAlgn="base" hangingPunct="0">
                    <a:spcBef>
                      <a:spcPct val="0"/>
                    </a:spcBef>
                    <a:spcAft>
                      <a:spcPct val="0"/>
                    </a:spcAft>
                  </a:pPr>
                  <a:r>
                    <a:rPr lang="en-US" sz="1050" dirty="0">
                      <a:solidFill>
                        <a:srgbClr val="DCDEE0">
                          <a:lumMod val="10000"/>
                        </a:srgbClr>
                      </a:solidFill>
                      <a:latin typeface="Helvetica" panose="020B0604020202030204" charset="0"/>
                      <a:cs typeface="Helvetica" panose="020B0604020202030204" charset="0"/>
                      <a:sym typeface="Helvetica" panose="020B0604020202030204" charset="0"/>
                    </a:rPr>
                    <a:t>loss</a:t>
                  </a:r>
                </a:p>
              </p:txBody>
            </p:sp>
            <p:grpSp>
              <p:nvGrpSpPr>
                <p:cNvPr id="47" name="组合 46">
                  <a:extLst>
                    <a:ext uri="{FF2B5EF4-FFF2-40B4-BE49-F238E27FC236}">
                      <a16:creationId xmlns:a16="http://schemas.microsoft.com/office/drawing/2014/main" id="{275CF69C-800A-4671-ACD3-DDC75FCAFC8A}"/>
                    </a:ext>
                  </a:extLst>
                </p:cNvPr>
                <p:cNvGrpSpPr/>
                <p:nvPr/>
              </p:nvGrpSpPr>
              <p:grpSpPr>
                <a:xfrm>
                  <a:off x="7580720" y="4580671"/>
                  <a:ext cx="443864" cy="1719338"/>
                  <a:chOff x="3704142" y="4583112"/>
                  <a:chExt cx="443864" cy="1719338"/>
                </a:xfrm>
              </p:grpSpPr>
              <p:cxnSp>
                <p:nvCxnSpPr>
                  <p:cNvPr id="48" name="直接箭头连接符 47">
                    <a:extLst>
                      <a:ext uri="{FF2B5EF4-FFF2-40B4-BE49-F238E27FC236}">
                        <a16:creationId xmlns:a16="http://schemas.microsoft.com/office/drawing/2014/main" id="{8EE9909A-F8AF-446B-91AF-8B2346CD1571}"/>
                      </a:ext>
                    </a:extLst>
                  </p:cNvPr>
                  <p:cNvCxnSpPr>
                    <a:cxnSpLocks/>
                  </p:cNvCxnSpPr>
                  <p:nvPr/>
                </p:nvCxnSpPr>
                <p:spPr>
                  <a:xfrm>
                    <a:off x="4009895" y="4583112"/>
                    <a:ext cx="0" cy="11242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F2C4DE7D-C5FB-4F4B-A9C8-5C05B20CDE05}"/>
                      </a:ext>
                    </a:extLst>
                  </p:cNvPr>
                  <p:cNvCxnSpPr>
                    <a:cxnSpLocks/>
                  </p:cNvCxnSpPr>
                  <p:nvPr/>
                </p:nvCxnSpPr>
                <p:spPr>
                  <a:xfrm>
                    <a:off x="3846822" y="5213842"/>
                    <a:ext cx="0" cy="493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3273234-214D-4175-BCE9-815C21EADCBF}"/>
                      </a:ext>
                    </a:extLst>
                  </p:cNvPr>
                  <p:cNvSpPr txBox="1"/>
                  <p:nvPr/>
                </p:nvSpPr>
                <p:spPr>
                  <a:xfrm>
                    <a:off x="3704142" y="5707380"/>
                    <a:ext cx="443864" cy="297107"/>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sum</a:t>
                    </a:r>
                  </a:p>
                </p:txBody>
              </p:sp>
              <p:sp>
                <p:nvSpPr>
                  <p:cNvPr id="51" name="文本框 50">
                    <a:extLst>
                      <a:ext uri="{FF2B5EF4-FFF2-40B4-BE49-F238E27FC236}">
                        <a16:creationId xmlns:a16="http://schemas.microsoft.com/office/drawing/2014/main" id="{A9B7CF5D-1296-4CE4-9BC1-7DBDA7C1EC27}"/>
                      </a:ext>
                    </a:extLst>
                  </p:cNvPr>
                  <p:cNvSpPr txBox="1"/>
                  <p:nvPr/>
                </p:nvSpPr>
                <p:spPr>
                  <a:xfrm>
                    <a:off x="3740304" y="6119515"/>
                    <a:ext cx="371539" cy="182935"/>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900" dirty="0">
                        <a:solidFill>
                          <a:srgbClr val="DCDEE0">
                            <a:lumMod val="10000"/>
                          </a:srgbClr>
                        </a:solidFill>
                        <a:latin typeface="Helvetica" panose="020B0604020202030204" charset="0"/>
                        <a:cs typeface="Helvetica" panose="020B0604020202030204" charset="0"/>
                        <a:sym typeface="Helvetica" panose="020B0604020202030204" charset="0"/>
                      </a:rPr>
                      <a:t>Loss 1</a:t>
                    </a:r>
                  </a:p>
                </p:txBody>
              </p:sp>
              <p:cxnSp>
                <p:nvCxnSpPr>
                  <p:cNvPr id="52" name="直接箭头连接符 51">
                    <a:extLst>
                      <a:ext uri="{FF2B5EF4-FFF2-40B4-BE49-F238E27FC236}">
                        <a16:creationId xmlns:a16="http://schemas.microsoft.com/office/drawing/2014/main" id="{216CE35D-AFC8-4E4A-8058-012ADCB46D40}"/>
                      </a:ext>
                    </a:extLst>
                  </p:cNvPr>
                  <p:cNvCxnSpPr>
                    <a:stCxn id="50" idx="2"/>
                    <a:endCxn id="51" idx="0"/>
                  </p:cNvCxnSpPr>
                  <p:nvPr/>
                </p:nvCxnSpPr>
                <p:spPr>
                  <a:xfrm>
                    <a:off x="3926074" y="6004487"/>
                    <a:ext cx="0" cy="11502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56" name="直接箭头连接符 55">
                  <a:extLst>
                    <a:ext uri="{FF2B5EF4-FFF2-40B4-BE49-F238E27FC236}">
                      <a16:creationId xmlns:a16="http://schemas.microsoft.com/office/drawing/2014/main" id="{3BB030B9-64B2-47A2-895D-6A8F8F2A2B0A}"/>
                    </a:ext>
                  </a:extLst>
                </p:cNvPr>
                <p:cNvCxnSpPr>
                  <a:cxnSpLocks/>
                  <a:stCxn id="43" idx="3"/>
                  <a:endCxn id="57" idx="1"/>
                </p:cNvCxnSpPr>
                <p:nvPr/>
              </p:nvCxnSpPr>
              <p:spPr>
                <a:xfrm flipV="1">
                  <a:off x="4111843" y="6208541"/>
                  <a:ext cx="1519140" cy="2442"/>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20787266-FD4D-4868-A0D2-EC48A5833936}"/>
                    </a:ext>
                  </a:extLst>
                </p:cNvPr>
                <p:cNvSpPr txBox="1"/>
                <p:nvPr/>
              </p:nvSpPr>
              <p:spPr>
                <a:xfrm>
                  <a:off x="5630983" y="6059987"/>
                  <a:ext cx="443864" cy="297107"/>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min</a:t>
                  </a:r>
                </a:p>
              </p:txBody>
            </p:sp>
            <p:cxnSp>
              <p:nvCxnSpPr>
                <p:cNvPr id="59" name="直接箭头连接符 58">
                  <a:extLst>
                    <a:ext uri="{FF2B5EF4-FFF2-40B4-BE49-F238E27FC236}">
                      <a16:creationId xmlns:a16="http://schemas.microsoft.com/office/drawing/2014/main" id="{45962330-25E5-48F4-90FC-50E4FB424090}"/>
                    </a:ext>
                  </a:extLst>
                </p:cNvPr>
                <p:cNvCxnSpPr>
                  <a:cxnSpLocks/>
                  <a:stCxn id="51" idx="1"/>
                  <a:endCxn id="57" idx="3"/>
                </p:cNvCxnSpPr>
                <p:nvPr/>
              </p:nvCxnSpPr>
              <p:spPr>
                <a:xfrm flipH="1" flipV="1">
                  <a:off x="6074847" y="6208541"/>
                  <a:ext cx="1542035" cy="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AB6810B-B35D-4A19-89C3-956B549E2CCF}"/>
                    </a:ext>
                  </a:extLst>
                </p:cNvPr>
                <p:cNvCxnSpPr>
                  <a:cxnSpLocks/>
                  <a:stCxn id="57" idx="2"/>
                  <a:endCxn id="62" idx="0"/>
                </p:cNvCxnSpPr>
                <p:nvPr/>
              </p:nvCxnSpPr>
              <p:spPr>
                <a:xfrm flipH="1">
                  <a:off x="5848450" y="6357094"/>
                  <a:ext cx="4465" cy="20405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390D5995-2622-4DC8-AA85-27BC0733D034}"/>
                    </a:ext>
                  </a:extLst>
                </p:cNvPr>
                <p:cNvSpPr txBox="1"/>
                <p:nvPr/>
              </p:nvSpPr>
              <p:spPr>
                <a:xfrm>
                  <a:off x="4116575" y="4459186"/>
                  <a:ext cx="1327505" cy="234618"/>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Ground Truth 0</a:t>
                  </a:r>
                </a:p>
              </p:txBody>
            </p:sp>
            <p:sp>
              <p:nvSpPr>
                <p:cNvPr id="85" name="文本框 84">
                  <a:extLst>
                    <a:ext uri="{FF2B5EF4-FFF2-40B4-BE49-F238E27FC236}">
                      <a16:creationId xmlns:a16="http://schemas.microsoft.com/office/drawing/2014/main" id="{F6379916-33CB-4A79-BDF0-1C85A21A9101}"/>
                    </a:ext>
                  </a:extLst>
                </p:cNvPr>
                <p:cNvSpPr txBox="1"/>
                <p:nvPr/>
              </p:nvSpPr>
              <p:spPr>
                <a:xfrm>
                  <a:off x="4124195" y="5086110"/>
                  <a:ext cx="1319884" cy="254518"/>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Ground Truth 1</a:t>
                  </a:r>
                </a:p>
              </p:txBody>
            </p:sp>
            <p:sp>
              <p:nvSpPr>
                <p:cNvPr id="86" name="文本框 85">
                  <a:extLst>
                    <a:ext uri="{FF2B5EF4-FFF2-40B4-BE49-F238E27FC236}">
                      <a16:creationId xmlns:a16="http://schemas.microsoft.com/office/drawing/2014/main" id="{8A5EE337-A0D2-44EF-A881-C419A4FF9DE9}"/>
                    </a:ext>
                  </a:extLst>
                </p:cNvPr>
                <p:cNvSpPr txBox="1"/>
                <p:nvPr/>
              </p:nvSpPr>
              <p:spPr>
                <a:xfrm>
                  <a:off x="2608821" y="4458537"/>
                  <a:ext cx="1129040" cy="246809"/>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Prediction 0</a:t>
                  </a:r>
                </a:p>
              </p:txBody>
            </p:sp>
            <p:sp>
              <p:nvSpPr>
                <p:cNvPr id="87" name="文本框 86">
                  <a:extLst>
                    <a:ext uri="{FF2B5EF4-FFF2-40B4-BE49-F238E27FC236}">
                      <a16:creationId xmlns:a16="http://schemas.microsoft.com/office/drawing/2014/main" id="{FBDAEB34-EE8F-41A4-8799-346A14CADAB4}"/>
                    </a:ext>
                  </a:extLst>
                </p:cNvPr>
                <p:cNvSpPr txBox="1"/>
                <p:nvPr/>
              </p:nvSpPr>
              <p:spPr>
                <a:xfrm>
                  <a:off x="2608821" y="5086614"/>
                  <a:ext cx="1129040" cy="260615"/>
                </a:xfrm>
                <a:prstGeom prst="rect">
                  <a:avLst/>
                </a:prstGeom>
                <a:noFill/>
                <a:ln w="12700">
                  <a:solidFill>
                    <a:schemeClr val="tx1"/>
                  </a:solidFill>
                </a:ln>
              </p:spPr>
              <p:txBody>
                <a:bodyPr wrap="square" lIns="0" tIns="0" rIns="0" bIns="0" rtlCol="0">
                  <a:no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Prediction 1</a:t>
                  </a:r>
                </a:p>
              </p:txBody>
            </p:sp>
          </p:grpSp>
        </p:grpSp>
        <p:sp>
          <p:nvSpPr>
            <p:cNvPr id="90" name="文本框 89">
              <a:extLst>
                <a:ext uri="{FF2B5EF4-FFF2-40B4-BE49-F238E27FC236}">
                  <a16:creationId xmlns:a16="http://schemas.microsoft.com/office/drawing/2014/main" id="{5BB17A08-39F1-419D-A4AC-9A7375D601AD}"/>
                </a:ext>
              </a:extLst>
            </p:cNvPr>
            <p:cNvSpPr txBox="1"/>
            <p:nvPr/>
          </p:nvSpPr>
          <p:spPr>
            <a:xfrm>
              <a:off x="5208270" y="3749165"/>
              <a:ext cx="1775460" cy="307937"/>
            </a:xfrm>
            <a:prstGeom prst="rect">
              <a:avLst/>
            </a:prstGeom>
            <a:noFill/>
          </p:spPr>
          <p:txBody>
            <a:bodyPr wrap="square" rtlCol="0">
              <a:spAutoFit/>
            </a:bodyPr>
            <a:lstStyle/>
            <a:p>
              <a:pPr algn="ctr" defTabSz="913448" eaLnBrk="0" fontAlgn="base" hangingPunct="0">
                <a:spcBef>
                  <a:spcPct val="0"/>
                </a:spcBef>
                <a:spcAft>
                  <a:spcPct val="0"/>
                </a:spcAft>
              </a:pPr>
              <a:r>
                <a:rPr lang="en-US" sz="1400" dirty="0">
                  <a:solidFill>
                    <a:srgbClr val="DCDEE0">
                      <a:lumMod val="10000"/>
                    </a:srgbClr>
                  </a:solidFill>
                  <a:latin typeface="Helvetica" panose="020B0604020202030204" charset="0"/>
                  <a:cs typeface="Helvetica" panose="020B0604020202030204" charset="0"/>
                  <a:sym typeface="Helvetica" panose="020B0604020202030204" charset="0"/>
                </a:rPr>
                <a:t>Example of K = 2</a:t>
              </a:r>
            </a:p>
          </p:txBody>
        </p:sp>
      </p:grpSp>
    </p:spTree>
    <p:extLst>
      <p:ext uri="{BB962C8B-B14F-4D97-AF65-F5344CB8AC3E}">
        <p14:creationId xmlns:p14="http://schemas.microsoft.com/office/powerpoint/2010/main" val="399118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2CDD6-07C5-47A2-A2D7-AA8755B8C14D}"/>
              </a:ext>
            </a:extLst>
          </p:cNvPr>
          <p:cNvSpPr>
            <a:spLocks noGrp="1"/>
          </p:cNvSpPr>
          <p:nvPr>
            <p:ph type="title"/>
          </p:nvPr>
        </p:nvSpPr>
        <p:spPr/>
        <p:txBody>
          <a:bodyPr/>
          <a:lstStyle/>
          <a:p>
            <a:r>
              <a:rPr lang="en-US" dirty="0"/>
              <a:t>Set-NMS: Skip the Suppression in Same Set</a:t>
            </a:r>
          </a:p>
        </p:txBody>
      </p:sp>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C953591B-5783-489B-9EC0-941A8C30944F}"/>
                  </a:ext>
                </a:extLst>
              </p:cNvPr>
              <p:cNvGraphicFramePr>
                <a:graphicFrameLocks noGrp="1"/>
              </p:cNvGraphicFramePr>
              <p:nvPr>
                <p:ph idx="1"/>
                <p:extLst>
                  <p:ext uri="{D42A27DB-BD31-4B8C-83A1-F6EECF244321}">
                    <p14:modId xmlns:p14="http://schemas.microsoft.com/office/powerpoint/2010/main" val="1702964207"/>
                  </p:ext>
                </p:extLst>
              </p:nvPr>
            </p:nvGraphicFramePr>
            <p:xfrm>
              <a:off x="794783" y="1189129"/>
              <a:ext cx="4767309" cy="5512718"/>
            </p:xfrm>
            <a:graphic>
              <a:graphicData uri="http://schemas.openxmlformats.org/drawingml/2006/table">
                <a:tbl>
                  <a:tblPr firstRow="1" bandRow="1">
                    <a:tableStyleId>{2D5ABB26-0587-4C30-8999-92F81FD0307C}</a:tableStyleId>
                  </a:tblPr>
                  <a:tblGrid>
                    <a:gridCol w="4767309">
                      <a:extLst>
                        <a:ext uri="{9D8B030D-6E8A-4147-A177-3AD203B41FA5}">
                          <a16:colId xmlns:a16="http://schemas.microsoft.com/office/drawing/2014/main" val="2013548763"/>
                        </a:ext>
                      </a:extLst>
                    </a:gridCol>
                  </a:tblGrid>
                  <a:tr h="383798">
                    <a:tc>
                      <a:txBody>
                        <a:bodyPr/>
                        <a:lstStyle/>
                        <a:p>
                          <a:r>
                            <a:rPr lang="en-US" sz="1600" b="1" dirty="0">
                              <a:solidFill>
                                <a:schemeClr val="bg2">
                                  <a:lumMod val="10000"/>
                                </a:schemeClr>
                              </a:solidFill>
                            </a:rPr>
                            <a:t>Algorithm: </a:t>
                          </a:r>
                          <a:r>
                            <a:rPr lang="en-US" sz="1600" dirty="0">
                              <a:solidFill>
                                <a:schemeClr val="bg2">
                                  <a:lumMod val="10000"/>
                                </a:schemeClr>
                              </a:solidFill>
                            </a:rPr>
                            <a:t>Pseudo code of NMS</a:t>
                          </a:r>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288306"/>
                      </a:ext>
                    </a:extLst>
                  </a:tr>
                  <a:tr h="5128920">
                    <a:tc>
                      <a:txBody>
                        <a:bodyPr/>
                        <a:lstStyle/>
                        <a:p>
                          <a:r>
                            <a:rPr lang="en-US" sz="1600" b="1" dirty="0">
                              <a:solidFill>
                                <a:schemeClr val="bg2">
                                  <a:lumMod val="10000"/>
                                </a:schemeClr>
                              </a:solidFill>
                            </a:rPr>
                            <a:t>Require: </a:t>
                          </a:r>
                        </a:p>
                        <a:p>
                          <a:pPr lvl="1"/>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𝐵</m:t>
                                </m:r>
                                <m:r>
                                  <a:rPr lang="en-US" sz="1600" b="0" i="1" smtClean="0">
                                    <a:solidFill>
                                      <a:schemeClr val="bg2">
                                        <a:lumMod val="10000"/>
                                      </a:schemeClr>
                                    </a:solidFill>
                                    <a:latin typeface="Cambria Math" panose="02040503050406030204" pitchFamily="18" charset="0"/>
                                  </a:rPr>
                                  <m:t>=</m:t>
                                </m:r>
                                <m:d>
                                  <m:dPr>
                                    <m:begChr m:val="{"/>
                                    <m:endChr m:val="}"/>
                                    <m:ctrlPr>
                                      <a:rPr lang="en-US" sz="1600" b="0" i="1" smtClean="0">
                                        <a:solidFill>
                                          <a:schemeClr val="bg2">
                                            <a:lumMod val="10000"/>
                                          </a:schemeClr>
                                        </a:solidFill>
                                        <a:latin typeface="Cambria Math" panose="02040503050406030204" pitchFamily="18" charset="0"/>
                                      </a:rPr>
                                    </m:ctrlPr>
                                  </m:dPr>
                                  <m:e>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rPr>
                                          <m:t>1</m:t>
                                        </m:r>
                                      </m:sub>
                                    </m:sSub>
                                    <m:r>
                                      <a:rPr lang="en-US" sz="1600" b="0" i="1" smtClean="0">
                                        <a:solidFill>
                                          <a:schemeClr val="bg2">
                                            <a:lumMod val="10000"/>
                                          </a:schemeClr>
                                        </a:solidFill>
                                        <a:latin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rPr>
                                          <m:t>2</m:t>
                                        </m:r>
                                      </m:sub>
                                    </m:sSub>
                                    <m:r>
                                      <a:rPr lang="en-US" sz="1600" b="0" i="1" smtClean="0">
                                        <a:solidFill>
                                          <a:schemeClr val="bg2">
                                            <a:lumMod val="10000"/>
                                          </a:schemeClr>
                                        </a:solidFill>
                                        <a:latin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rPr>
                                          <m:t>𝑁</m:t>
                                        </m:r>
                                      </m:sub>
                                    </m:sSub>
                                  </m:e>
                                </m:d>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𝑆</m:t>
                                </m:r>
                                <m:r>
                                  <a:rPr lang="en-US" sz="1600" b="0" i="1" smtClean="0">
                                    <a:solidFill>
                                      <a:schemeClr val="bg2">
                                        <a:lumMod val="10000"/>
                                      </a:schemeClr>
                                    </a:solidFill>
                                    <a:latin typeface="Cambria Math" panose="02040503050406030204" pitchFamily="18" charset="0"/>
                                  </a:rPr>
                                  <m:t>=</m:t>
                                </m:r>
                                <m:d>
                                  <m:dPr>
                                    <m:begChr m:val="{"/>
                                    <m:endChr m:val="}"/>
                                    <m:ctrlPr>
                                      <a:rPr lang="en-US" sz="1600" b="0" i="1" smtClean="0">
                                        <a:solidFill>
                                          <a:schemeClr val="bg2">
                                            <a:lumMod val="10000"/>
                                          </a:schemeClr>
                                        </a:solidFill>
                                        <a:latin typeface="Cambria Math" panose="02040503050406030204" pitchFamily="18" charset="0"/>
                                      </a:rPr>
                                    </m:ctrlPr>
                                  </m:dPr>
                                  <m:e>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rPr>
                                          <m:t>1</m:t>
                                        </m:r>
                                      </m:sub>
                                    </m:sSub>
                                    <m:r>
                                      <a:rPr lang="en-US" sz="1600" b="0" i="1" smtClean="0">
                                        <a:solidFill>
                                          <a:schemeClr val="bg2">
                                            <a:lumMod val="10000"/>
                                          </a:schemeClr>
                                        </a:solidFill>
                                        <a:latin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rPr>
                                          <m:t>2</m:t>
                                        </m:r>
                                      </m:sub>
                                    </m:sSub>
                                    <m:r>
                                      <a:rPr lang="en-US" sz="1600" b="0" i="1" smtClean="0">
                                        <a:solidFill>
                                          <a:schemeClr val="bg2">
                                            <a:lumMod val="10000"/>
                                          </a:schemeClr>
                                        </a:solidFill>
                                        <a:latin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rPr>
                                          <m:t>𝑁</m:t>
                                        </m:r>
                                      </m:sub>
                                    </m:sSub>
                                  </m:e>
                                </m:d>
                                <m:r>
                                  <a:rPr lang="en-US" sz="1600" b="0" i="1" smtClean="0">
                                    <a:solidFill>
                                      <a:schemeClr val="bg2">
                                        <a:lumMod val="10000"/>
                                      </a:schemeClr>
                                    </a:solidFill>
                                    <a:latin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𝑁</m:t>
                                    </m:r>
                                  </m:e>
                                  <m:sub>
                                    <m:r>
                                      <a:rPr lang="en-US" sz="1600" b="0" i="1" smtClean="0">
                                        <a:solidFill>
                                          <a:schemeClr val="bg2">
                                            <a:lumMod val="10000"/>
                                          </a:schemeClr>
                                        </a:solidFill>
                                        <a:latin typeface="Cambria Math" panose="02040503050406030204" pitchFamily="18" charset="0"/>
                                      </a:rPr>
                                      <m:t>𝑡</m:t>
                                    </m:r>
                                  </m:sub>
                                </m:sSub>
                              </m:oMath>
                            </m:oMathPara>
                          </a14:m>
                          <a:endParaRPr lang="en-US" sz="1600" b="0" dirty="0">
                            <a:solidFill>
                              <a:schemeClr val="bg2">
                                <a:lumMod val="10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𝐵</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𝑙𝑖𝑠𝑡</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𝑜𝑓</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𝑖𝑛𝑖𝑡𝑖𝑎𝑙</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𝑑𝑒𝑡𝑒𝑐𝑡𝑖𝑜𝑛</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𝑏𝑜𝑥𝑒𝑠</m:t>
                                </m:r>
                                <m:r>
                                  <a:rPr lang="en-US" sz="1600" b="0" i="1" smtClean="0">
                                    <a:solidFill>
                                      <a:schemeClr val="bg2">
                                        <a:lumMod val="10000"/>
                                      </a:schemeClr>
                                    </a:solidFill>
                                    <a:latin typeface="Cambria Math" panose="02040503050406030204" pitchFamily="18" charset="0"/>
                                  </a:rPr>
                                  <m:t>.</m:t>
                                </m:r>
                              </m:oMath>
                            </m:oMathPara>
                          </a14:m>
                          <a:endParaRPr lang="en-US" sz="1600" b="0" dirty="0">
                            <a:solidFill>
                              <a:schemeClr val="bg2">
                                <a:lumMod val="10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𝑆</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𝑐𝑜𝑛𝑡𝑎𝑖𝑛𝑠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𝑐𝑜𝑟𝑟𝑒𝑠𝑝𝑜𝑛𝑑𝑖𝑛𝑔</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𝑑𝑒𝑡𝑒𝑐𝑡𝑖𝑜𝑛𝑠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𝑠𝑐𝑜𝑟𝑒𝑠</m:t>
                                </m:r>
                                <m:r>
                                  <a:rPr lang="en-US" sz="1600" b="0" i="1" smtClean="0">
                                    <a:solidFill>
                                      <a:schemeClr val="bg2">
                                        <a:lumMod val="10000"/>
                                      </a:schemeClr>
                                    </a:solidFill>
                                    <a:latin typeface="Cambria Math" panose="02040503050406030204" pitchFamily="18" charset="0"/>
                                  </a:rPr>
                                  <m:t>.</m:t>
                                </m:r>
                              </m:oMath>
                            </m:oMathPara>
                          </a14:m>
                          <a:endParaRPr lang="en-US" sz="1600" b="0" i="1" dirty="0">
                            <a:solidFill>
                              <a:schemeClr val="bg2">
                                <a:lumMod val="10000"/>
                              </a:schemeClr>
                            </a:solidFill>
                            <a:latin typeface="Cambria Math" panose="020405030504060302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𝑁</m:t>
                                    </m:r>
                                  </m:e>
                                  <m:sub>
                                    <m:r>
                                      <a:rPr lang="en-US" sz="1600" b="0" i="1" smtClean="0">
                                        <a:solidFill>
                                          <a:schemeClr val="bg2">
                                            <a:lumMod val="10000"/>
                                          </a:schemeClr>
                                        </a:solidFill>
                                        <a:latin typeface="Cambria Math" panose="02040503050406030204" pitchFamily="18" charset="0"/>
                                      </a:rPr>
                                      <m:t>𝑡</m:t>
                                    </m:r>
                                  </m:sub>
                                </m:sSub>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𝑡h𝑟𝑒𝑠h𝑜𝑙𝑑</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𝑜𝑓</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𝑁𝑀𝑆</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𝑎𝑝𝑝𝑟𝑜𝑎𝑐h</m:t>
                                </m:r>
                                <m:r>
                                  <a:rPr lang="en-US" sz="1600" b="0" i="1" smtClean="0">
                                    <a:solidFill>
                                      <a:schemeClr val="bg2">
                                        <a:lumMod val="10000"/>
                                      </a:schemeClr>
                                    </a:solidFill>
                                    <a:latin typeface="Cambria Math" panose="02040503050406030204" pitchFamily="18" charset="0"/>
                                  </a:rPr>
                                  <m:t>.</m:t>
                                </m:r>
                              </m:oMath>
                            </m:oMathPara>
                          </a14:m>
                          <a:endParaRPr lang="en-US" sz="1600" b="0" dirty="0">
                            <a:solidFill>
                              <a:schemeClr val="bg2">
                                <a:lumMod val="10000"/>
                              </a:schemeClr>
                            </a:solidFill>
                          </a:endParaRPr>
                        </a:p>
                        <a:p>
                          <a:r>
                            <a:rPr lang="en-US" sz="1600" b="1" dirty="0">
                              <a:solidFill>
                                <a:schemeClr val="bg2">
                                  <a:lumMod val="10000"/>
                                </a:schemeClr>
                              </a:solidFill>
                            </a:rPr>
                            <a:t>Ensure: </a:t>
                          </a:r>
                          <a:endParaRPr lang="en-US" sz="1600" b="0" i="1" dirty="0">
                            <a:solidFill>
                              <a:schemeClr val="bg2">
                                <a:lumMod val="10000"/>
                              </a:schemeClr>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𝐷</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𝑓𝑖𝑛𝑎𝑙</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𝑑𝑒𝑡𝑒𝑐𝑡𝑖𝑜𝑛</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𝑟𝑒𝑠𝑢𝑙𝑡𝑠</m:t>
                                </m:r>
                                <m:r>
                                  <a:rPr lang="en-US" sz="1600" b="0" i="1" smtClean="0">
                                    <a:solidFill>
                                      <a:schemeClr val="bg2">
                                        <a:lumMod val="10000"/>
                                      </a:schemeClr>
                                    </a:solidFill>
                                    <a:latin typeface="Cambria Math" panose="02040503050406030204" pitchFamily="18" charset="0"/>
                                  </a:rPr>
                                  <m:t>.</m:t>
                                </m:r>
                              </m:oMath>
                            </m:oMathPara>
                          </a14:m>
                          <a:endParaRPr lang="en-US" sz="1600" b="0" dirty="0">
                            <a:solidFill>
                              <a:schemeClr val="bg2">
                                <a:lumMod val="10000"/>
                              </a:schemeClr>
                            </a:solidFill>
                          </a:endParaRPr>
                        </a:p>
                        <a:p>
                          <a:pPr lvl="0"/>
                          <a:endParaRPr lang="en-US" sz="1600" b="0" i="1" dirty="0">
                            <a:solidFill>
                              <a:schemeClr val="bg2">
                                <a:lumMod val="10000"/>
                              </a:schemeClr>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𝐷</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sz="1600" b="0" i="1" dirty="0">
                            <a:solidFill>
                              <a:schemeClr val="bg2">
                                <a:lumMod val="10000"/>
                              </a:schemeClr>
                            </a:solidFill>
                            <a:latin typeface="Cambria Math" panose="02040503050406030204" pitchFamily="18" charset="0"/>
                            <a:ea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1" i="1" smtClean="0">
                                    <a:solidFill>
                                      <a:schemeClr val="bg2">
                                        <a:lumMod val="10000"/>
                                      </a:schemeClr>
                                    </a:solidFill>
                                    <a:latin typeface="Cambria Math" panose="02040503050406030204" pitchFamily="18" charset="0"/>
                                  </a:rPr>
                                  <m:t>𝒘𝒉𝒊𝒍𝒆</m:t>
                                </m:r>
                                <m:r>
                                  <a:rPr lang="en-US" sz="1600" b="1"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𝒅𝒐</m:t>
                                </m:r>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𝑚</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𝑎𝑟𝑔𝑚𝑎𝑥</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𝑆</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oMath>
                              <m:oMath xmlns:m="http://schemas.openxmlformats.org/officeDocument/2006/math">
                                <m:r>
                                  <a:rPr lang="en-US" sz="1600" b="0" i="0" baseline="0"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𝑚</m:t>
                                    </m:r>
                                  </m:sub>
                                </m:sSub>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𝐷</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𝐷</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𝒇𝒐𝒓</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𝑖𝑛</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𝒅𝒐</m:t>
                                </m:r>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𝒊𝒇</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𝑖𝑜𝑢</m:t>
                                </m:r>
                                <m:d>
                                  <m:d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dPr>
                                  <m:e>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e>
                                </m:d>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𝑁</m:t>
                                    </m:r>
                                  </m:e>
                                  <m:sub>
                                    <m:r>
                                      <a:rPr lang="en-US" sz="1600" b="0" i="1" smtClean="0">
                                        <a:solidFill>
                                          <a:schemeClr val="bg2">
                                            <a:lumMod val="10000"/>
                                          </a:schemeClr>
                                        </a:solidFill>
                                        <a:latin typeface="Cambria Math" panose="02040503050406030204" pitchFamily="18" charset="0"/>
                                      </a:rPr>
                                      <m:t>𝑡</m:t>
                                    </m:r>
                                  </m:sub>
                                </m:sSub>
                                <m:r>
                                  <a:rPr lang="en-US" sz="1600" b="0" i="1" smtClean="0">
                                    <a:solidFill>
                                      <a:schemeClr val="bg2">
                                        <a:lumMod val="10000"/>
                                      </a:schemeClr>
                                    </a:solidFill>
                                    <a:latin typeface="Cambria Math" panose="02040503050406030204" pitchFamily="18" charset="0"/>
                                  </a:rPr>
                                  <m:t> </m:t>
                                </m:r>
                                <m:r>
                                  <a:rPr lang="en-US" sz="1600" b="1" i="1" smtClean="0">
                                    <a:solidFill>
                                      <a:schemeClr val="bg2">
                                        <a:lumMod val="10000"/>
                                      </a:schemeClr>
                                    </a:solidFill>
                                    <a:latin typeface="Cambria Math" panose="02040503050406030204" pitchFamily="18" charset="0"/>
                                  </a:rPr>
                                  <m:t>𝒕𝒉𝒆𝒏</m:t>
                                </m:r>
                              </m:oMath>
                            </m:oMathPara>
                          </a14:m>
                          <a:br>
                            <a:rPr lang="en-US" sz="1600" b="0" dirty="0">
                              <a:solidFill>
                                <a:schemeClr val="bg2">
                                  <a:lumMod val="10000"/>
                                </a:schemeClr>
                              </a:solidFill>
                            </a:rPr>
                          </a:br>
                          <a:r>
                            <a:rPr lang="en-US" sz="1600" b="0" dirty="0">
                              <a:solidFill>
                                <a:schemeClr val="bg2">
                                  <a:lumMod val="10000"/>
                                </a:schemeClr>
                              </a:solidFill>
                            </a:rPr>
                            <a:t>                     </a:t>
                          </a:r>
                          <a14:m>
                            <m:oMath xmlns:m="http://schemas.openxmlformats.org/officeDocument/2006/math">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𝑆</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𝑆</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oMath>
                          </a14:m>
                          <a:br>
                            <a:rPr lang="en-US" sz="1600" b="0" dirty="0">
                              <a:solidFill>
                                <a:schemeClr val="bg2">
                                  <a:lumMod val="10000"/>
                                </a:schemeClr>
                              </a:solidFill>
                              <a:ea typeface="Cambria Math" panose="02040503050406030204" pitchFamily="18" charset="0"/>
                            </a:rPr>
                          </a:br>
                          <a:r>
                            <a:rPr lang="en-US" sz="1600" b="0" dirty="0">
                              <a:solidFill>
                                <a:schemeClr val="bg2">
                                  <a:lumMod val="10000"/>
                                </a:schemeClr>
                              </a:solidFill>
                              <a:ea typeface="Cambria Math" panose="02040503050406030204" pitchFamily="18" charset="0"/>
                            </a:rPr>
                            <a:t>              </a:t>
                          </a:r>
                          <a14:m>
                            <m:oMath xmlns:m="http://schemas.openxmlformats.org/officeDocument/2006/math">
                              <m:r>
                                <a:rPr lang="en-US" sz="1600" b="1" i="1" smtClean="0">
                                  <a:solidFill>
                                    <a:schemeClr val="bg2">
                                      <a:lumMod val="10000"/>
                                    </a:schemeClr>
                                  </a:solidFill>
                                  <a:latin typeface="Cambria Math" panose="02040503050406030204" pitchFamily="18" charset="0"/>
                                  <a:ea typeface="Cambria Math" panose="02040503050406030204" pitchFamily="18" charset="0"/>
                                </a:rPr>
                                <m:t>𝒆𝒏𝒅</m:t>
                              </m:r>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𝒊𝒇</m:t>
                              </m:r>
                            </m:oMath>
                          </a14:m>
                          <a:br>
                            <a:rPr lang="en-US" sz="1600" b="1" dirty="0">
                              <a:solidFill>
                                <a:schemeClr val="bg2">
                                  <a:lumMod val="10000"/>
                                </a:schemeClr>
                              </a:solidFill>
                              <a:ea typeface="Cambria Math" panose="02040503050406030204" pitchFamily="18" charset="0"/>
                            </a:rPr>
                          </a:br>
                          <a:r>
                            <a:rPr lang="en-US" sz="1600" b="1" dirty="0">
                              <a:solidFill>
                                <a:schemeClr val="bg2">
                                  <a:lumMod val="10000"/>
                                </a:schemeClr>
                              </a:solidFill>
                              <a:ea typeface="Cambria Math" panose="02040503050406030204" pitchFamily="18" charset="0"/>
                            </a:rPr>
                            <a:t>       </a:t>
                          </a:r>
                          <a14:m>
                            <m:oMath xmlns:m="http://schemas.openxmlformats.org/officeDocument/2006/math">
                              <m:r>
                                <a:rPr lang="en-US" sz="1600" b="1" i="1" smtClean="0">
                                  <a:solidFill>
                                    <a:schemeClr val="bg2">
                                      <a:lumMod val="10000"/>
                                    </a:schemeClr>
                                  </a:solidFill>
                                  <a:latin typeface="Cambria Math" panose="02040503050406030204" pitchFamily="18" charset="0"/>
                                  <a:ea typeface="Cambria Math" panose="02040503050406030204" pitchFamily="18" charset="0"/>
                                </a:rPr>
                                <m:t>𝒆𝒏𝒅</m:t>
                              </m:r>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𝒇𝒐𝒓</m:t>
                              </m:r>
                            </m:oMath>
                          </a14:m>
                          <a:br>
                            <a:rPr lang="en-US" sz="1600" b="1" dirty="0">
                              <a:solidFill>
                                <a:schemeClr val="bg2">
                                  <a:lumMod val="10000"/>
                                </a:schemeClr>
                              </a:solidFill>
                              <a:ea typeface="Cambria Math" panose="02040503050406030204" pitchFamily="18" charset="0"/>
                            </a:rPr>
                          </a:br>
                          <a14:m>
                            <m:oMathPara xmlns:m="http://schemas.openxmlformats.org/officeDocument/2006/math">
                              <m:oMathParaPr>
                                <m:jc m:val="left"/>
                              </m:oMathParaPr>
                              <m:oMath xmlns:m="http://schemas.openxmlformats.org/officeDocument/2006/math">
                                <m:r>
                                  <a:rPr lang="en-US" sz="1600" b="1" i="1" smtClean="0">
                                    <a:solidFill>
                                      <a:schemeClr val="bg2">
                                        <a:lumMod val="10000"/>
                                      </a:schemeClr>
                                    </a:solidFill>
                                    <a:latin typeface="Cambria Math" panose="02040503050406030204" pitchFamily="18" charset="0"/>
                                    <a:ea typeface="Cambria Math" panose="02040503050406030204" pitchFamily="18" charset="0"/>
                                  </a:rPr>
                                  <m:t>𝒆𝒏𝒅</m:t>
                                </m:r>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𝒘𝒉𝒊𝒍𝒆</m:t>
                                </m:r>
                              </m:oMath>
                            </m:oMathPara>
                          </a14:m>
                          <a:endParaRPr lang="en-US" sz="1600" b="1" dirty="0">
                            <a:solidFill>
                              <a:schemeClr val="bg2">
                                <a:lumMod val="10000"/>
                              </a:schemeClr>
                            </a:solidFill>
                            <a:ea typeface="Cambria Math" panose="02040503050406030204" pitchFamily="18" charset="0"/>
                          </a:endParaRPr>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323410"/>
                      </a:ext>
                    </a:extLst>
                  </a:tr>
                </a:tbl>
              </a:graphicData>
            </a:graphic>
          </p:graphicFrame>
        </mc:Choice>
        <mc:Fallback xmlns="">
          <p:graphicFrame>
            <p:nvGraphicFramePr>
              <p:cNvPr id="4" name="表格 4">
                <a:extLst>
                  <a:ext uri="{FF2B5EF4-FFF2-40B4-BE49-F238E27FC236}">
                    <a16:creationId xmlns:a16="http://schemas.microsoft.com/office/drawing/2014/main" id="{C953591B-5783-489B-9EC0-941A8C30944F}"/>
                  </a:ext>
                </a:extLst>
              </p:cNvPr>
              <p:cNvGraphicFramePr>
                <a:graphicFrameLocks noGrp="1"/>
              </p:cNvGraphicFramePr>
              <p:nvPr>
                <p:ph idx="1"/>
                <p:extLst>
                  <p:ext uri="{D42A27DB-BD31-4B8C-83A1-F6EECF244321}">
                    <p14:modId xmlns:p14="http://schemas.microsoft.com/office/powerpoint/2010/main" val="1702964207"/>
                  </p:ext>
                </p:extLst>
              </p:nvPr>
            </p:nvGraphicFramePr>
            <p:xfrm>
              <a:off x="794783" y="1189129"/>
              <a:ext cx="4767309" cy="5512718"/>
            </p:xfrm>
            <a:graphic>
              <a:graphicData uri="http://schemas.openxmlformats.org/drawingml/2006/table">
                <a:tbl>
                  <a:tblPr firstRow="1" bandRow="1">
                    <a:tableStyleId>{2D5ABB26-0587-4C30-8999-92F81FD0307C}</a:tableStyleId>
                  </a:tblPr>
                  <a:tblGrid>
                    <a:gridCol w="4767309">
                      <a:extLst>
                        <a:ext uri="{9D8B030D-6E8A-4147-A177-3AD203B41FA5}">
                          <a16:colId xmlns:a16="http://schemas.microsoft.com/office/drawing/2014/main" val="2013548763"/>
                        </a:ext>
                      </a:extLst>
                    </a:gridCol>
                  </a:tblGrid>
                  <a:tr h="383798">
                    <a:tc>
                      <a:txBody>
                        <a:bodyPr/>
                        <a:lstStyle/>
                        <a:p>
                          <a:r>
                            <a:rPr lang="en-US" sz="1600" b="1" dirty="0">
                              <a:solidFill>
                                <a:schemeClr val="bg2">
                                  <a:lumMod val="10000"/>
                                </a:schemeClr>
                              </a:solidFill>
                            </a:rPr>
                            <a:t>Algorithm: </a:t>
                          </a:r>
                          <a:r>
                            <a:rPr lang="en-US" sz="1600" dirty="0">
                              <a:solidFill>
                                <a:schemeClr val="bg2">
                                  <a:lumMod val="10000"/>
                                </a:schemeClr>
                              </a:solidFill>
                            </a:rPr>
                            <a:t>Pseudo code of NMS</a:t>
                          </a:r>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288306"/>
                      </a:ext>
                    </a:extLst>
                  </a:tr>
                  <a:tr h="5128920">
                    <a:tc>
                      <a:txBody>
                        <a:bodyPr/>
                        <a:lstStyle/>
                        <a:p>
                          <a:endParaRPr lang="zh-CN"/>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38" r="-128" b="-119"/>
                          </a:stretch>
                        </a:blipFill>
                      </a:tcPr>
                    </a:tc>
                    <a:extLst>
                      <a:ext uri="{0D108BD9-81ED-4DB2-BD59-A6C34878D82A}">
                        <a16:rowId xmlns:a16="http://schemas.microsoft.com/office/drawing/2014/main" val="30373234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4">
                <a:extLst>
                  <a:ext uri="{FF2B5EF4-FFF2-40B4-BE49-F238E27FC236}">
                    <a16:creationId xmlns:a16="http://schemas.microsoft.com/office/drawing/2014/main" id="{F618130F-D239-4C3A-9C0F-CC337AC4B9F9}"/>
                  </a:ext>
                </a:extLst>
              </p:cNvPr>
              <p:cNvGraphicFramePr>
                <a:graphicFrameLocks/>
              </p:cNvGraphicFramePr>
              <p:nvPr>
                <p:extLst>
                  <p:ext uri="{D42A27DB-BD31-4B8C-83A1-F6EECF244321}">
                    <p14:modId xmlns:p14="http://schemas.microsoft.com/office/powerpoint/2010/main" val="2218266115"/>
                  </p:ext>
                </p:extLst>
              </p:nvPr>
            </p:nvGraphicFramePr>
            <p:xfrm>
              <a:off x="6629909" y="1189129"/>
              <a:ext cx="4767307" cy="5512718"/>
            </p:xfrm>
            <a:graphic>
              <a:graphicData uri="http://schemas.openxmlformats.org/drawingml/2006/table">
                <a:tbl>
                  <a:tblPr firstRow="1" bandRow="1">
                    <a:tableStyleId>{2D5ABB26-0587-4C30-8999-92F81FD0307C}</a:tableStyleId>
                  </a:tblPr>
                  <a:tblGrid>
                    <a:gridCol w="4767307">
                      <a:extLst>
                        <a:ext uri="{9D8B030D-6E8A-4147-A177-3AD203B41FA5}">
                          <a16:colId xmlns:a16="http://schemas.microsoft.com/office/drawing/2014/main" val="2013548763"/>
                        </a:ext>
                      </a:extLst>
                    </a:gridCol>
                  </a:tblGrid>
                  <a:tr h="361816">
                    <a:tc>
                      <a:txBody>
                        <a:bodyPr/>
                        <a:lstStyle/>
                        <a:p>
                          <a:r>
                            <a:rPr lang="en-US" sz="1600" b="1" dirty="0">
                              <a:solidFill>
                                <a:schemeClr val="bg2">
                                  <a:lumMod val="10000"/>
                                </a:schemeClr>
                              </a:solidFill>
                            </a:rPr>
                            <a:t>Algorithm: </a:t>
                          </a:r>
                          <a:r>
                            <a:rPr lang="en-US" sz="1600" dirty="0">
                              <a:solidFill>
                                <a:schemeClr val="bg2">
                                  <a:lumMod val="10000"/>
                                </a:schemeClr>
                              </a:solidFill>
                            </a:rPr>
                            <a:t>Pseudo code of Set-NMS</a:t>
                          </a:r>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288306"/>
                      </a:ext>
                    </a:extLst>
                  </a:tr>
                  <a:tr h="5150902">
                    <a:tc>
                      <a:txBody>
                        <a:bodyPr/>
                        <a:lstStyle/>
                        <a:p>
                          <a:r>
                            <a:rPr lang="en-US" sz="1600" b="1" dirty="0">
                              <a:solidFill>
                                <a:schemeClr val="bg2">
                                  <a:lumMod val="10000"/>
                                </a:schemeClr>
                              </a:solidFill>
                            </a:rPr>
                            <a:t>Require: </a:t>
                          </a:r>
                        </a:p>
                        <a:p>
                          <a:pPr lvl="1"/>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𝐵</m:t>
                                </m:r>
                                <m:r>
                                  <a:rPr lang="en-US" sz="1600" b="0" i="1" smtClean="0">
                                    <a:solidFill>
                                      <a:schemeClr val="bg2">
                                        <a:lumMod val="10000"/>
                                      </a:schemeClr>
                                    </a:solidFill>
                                    <a:latin typeface="Cambria Math" panose="02040503050406030204" pitchFamily="18" charset="0"/>
                                  </a:rPr>
                                  <m:t>=</m:t>
                                </m:r>
                                <m:d>
                                  <m:dPr>
                                    <m:begChr m:val="{"/>
                                    <m:endChr m:val="}"/>
                                    <m:ctrlPr>
                                      <a:rPr lang="en-US" sz="1600" b="0" i="1" smtClean="0">
                                        <a:solidFill>
                                          <a:schemeClr val="bg2">
                                            <a:lumMod val="10000"/>
                                          </a:schemeClr>
                                        </a:solidFill>
                                        <a:latin typeface="Cambria Math" panose="02040503050406030204" pitchFamily="18" charset="0"/>
                                      </a:rPr>
                                    </m:ctrlPr>
                                  </m:dPr>
                                  <m:e>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rPr>
                                          <m:t>1</m:t>
                                        </m:r>
                                      </m:sub>
                                    </m:sSub>
                                    <m:r>
                                      <a:rPr lang="en-US" sz="1600" b="0" i="1" smtClean="0">
                                        <a:solidFill>
                                          <a:schemeClr val="bg2">
                                            <a:lumMod val="10000"/>
                                          </a:schemeClr>
                                        </a:solidFill>
                                        <a:latin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rPr>
                                          <m:t>2</m:t>
                                        </m:r>
                                      </m:sub>
                                    </m:sSub>
                                    <m:r>
                                      <a:rPr lang="en-US" sz="1600" b="0" i="1" smtClean="0">
                                        <a:solidFill>
                                          <a:schemeClr val="bg2">
                                            <a:lumMod val="10000"/>
                                          </a:schemeClr>
                                        </a:solidFill>
                                        <a:latin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rPr>
                                          <m:t>𝑁</m:t>
                                        </m:r>
                                      </m:sub>
                                    </m:sSub>
                                  </m:e>
                                </m:d>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𝑆</m:t>
                                </m:r>
                                <m:r>
                                  <a:rPr lang="en-US" sz="1600" b="0" i="1" smtClean="0">
                                    <a:solidFill>
                                      <a:schemeClr val="bg2">
                                        <a:lumMod val="10000"/>
                                      </a:schemeClr>
                                    </a:solidFill>
                                    <a:latin typeface="Cambria Math" panose="02040503050406030204" pitchFamily="18" charset="0"/>
                                  </a:rPr>
                                  <m:t>=</m:t>
                                </m:r>
                                <m:d>
                                  <m:dPr>
                                    <m:begChr m:val="{"/>
                                    <m:endChr m:val="}"/>
                                    <m:ctrlPr>
                                      <a:rPr lang="en-US" sz="1600" b="0" i="1" smtClean="0">
                                        <a:solidFill>
                                          <a:schemeClr val="bg2">
                                            <a:lumMod val="10000"/>
                                          </a:schemeClr>
                                        </a:solidFill>
                                        <a:latin typeface="Cambria Math" panose="02040503050406030204" pitchFamily="18" charset="0"/>
                                      </a:rPr>
                                    </m:ctrlPr>
                                  </m:dPr>
                                  <m:e>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rPr>
                                          <m:t>1</m:t>
                                        </m:r>
                                      </m:sub>
                                    </m:sSub>
                                    <m:r>
                                      <a:rPr lang="en-US" sz="1600" b="0" i="1" smtClean="0">
                                        <a:solidFill>
                                          <a:schemeClr val="bg2">
                                            <a:lumMod val="10000"/>
                                          </a:schemeClr>
                                        </a:solidFill>
                                        <a:latin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rPr>
                                          <m:t>2</m:t>
                                        </m:r>
                                      </m:sub>
                                    </m:sSub>
                                    <m:r>
                                      <a:rPr lang="en-US" sz="1600" b="0" i="1" smtClean="0">
                                        <a:solidFill>
                                          <a:schemeClr val="bg2">
                                            <a:lumMod val="10000"/>
                                          </a:schemeClr>
                                        </a:solidFill>
                                        <a:latin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rPr>
                                          <m:t>𝑁</m:t>
                                        </m:r>
                                      </m:sub>
                                    </m:sSub>
                                  </m:e>
                                </m:d>
                                <m:r>
                                  <a:rPr lang="en-US" sz="1600" b="0" i="1" smtClean="0">
                                    <a:solidFill>
                                      <a:schemeClr val="bg2">
                                        <a:lumMod val="10000"/>
                                      </a:schemeClr>
                                    </a:solidFill>
                                    <a:latin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𝑁</m:t>
                                    </m:r>
                                  </m:e>
                                  <m:sub>
                                    <m:r>
                                      <a:rPr lang="en-US" sz="1600" b="0" i="1" smtClean="0">
                                        <a:solidFill>
                                          <a:schemeClr val="bg2">
                                            <a:lumMod val="10000"/>
                                          </a:schemeClr>
                                        </a:solidFill>
                                        <a:latin typeface="Cambria Math" panose="02040503050406030204" pitchFamily="18" charset="0"/>
                                      </a:rPr>
                                      <m:t>𝑡</m:t>
                                    </m:r>
                                  </m:sub>
                                </m:sSub>
                              </m:oMath>
                            </m:oMathPara>
                          </a14:m>
                          <a:endParaRPr lang="en-US" sz="1600" b="0" dirty="0">
                            <a:solidFill>
                              <a:schemeClr val="bg2">
                                <a:lumMod val="10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𝐵</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𝑙𝑖𝑠𝑡</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𝑜𝑓</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𝑖𝑛𝑖𝑡𝑖𝑎𝑙</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𝑑𝑒𝑡𝑒𝑐𝑡𝑖𝑜𝑛</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𝑏𝑜𝑥𝑒𝑠</m:t>
                                </m:r>
                                <m:r>
                                  <a:rPr lang="en-US" sz="1600" b="0" i="1" smtClean="0">
                                    <a:solidFill>
                                      <a:schemeClr val="bg2">
                                        <a:lumMod val="10000"/>
                                      </a:schemeClr>
                                    </a:solidFill>
                                    <a:latin typeface="Cambria Math" panose="02040503050406030204" pitchFamily="18" charset="0"/>
                                  </a:rPr>
                                  <m:t>.</m:t>
                                </m:r>
                              </m:oMath>
                            </m:oMathPara>
                          </a14:m>
                          <a:endParaRPr lang="en-US" sz="1600" b="0" dirty="0">
                            <a:solidFill>
                              <a:schemeClr val="bg2">
                                <a:lumMod val="10000"/>
                              </a:schemeClr>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𝑆</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𝑐𝑜𝑛𝑡𝑎𝑖𝑛𝑠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𝑐𝑜𝑟𝑟𝑒𝑠𝑝𝑜𝑛𝑑𝑖𝑛𝑔</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𝑑𝑒𝑡𝑒𝑐𝑡𝑖𝑜𝑛𝑠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𝑠𝑐𝑜𝑟𝑒𝑠</m:t>
                                </m:r>
                                <m:r>
                                  <a:rPr lang="en-US" sz="1600" b="0" i="1" smtClean="0">
                                    <a:solidFill>
                                      <a:schemeClr val="bg2">
                                        <a:lumMod val="10000"/>
                                      </a:schemeClr>
                                    </a:solidFill>
                                    <a:latin typeface="Cambria Math" panose="02040503050406030204" pitchFamily="18" charset="0"/>
                                  </a:rPr>
                                  <m:t>.</m:t>
                                </m:r>
                              </m:oMath>
                              <m:oMath xmlns:m="http://schemas.openxmlformats.org/officeDocument/2006/math">
                                <m:r>
                                  <a:rPr lang="en-US" sz="1600" b="0" i="1" smtClean="0">
                                    <a:solidFill>
                                      <a:schemeClr val="bg2">
                                        <a:lumMod val="10000"/>
                                      </a:schemeClr>
                                    </a:solidFill>
                                    <a:latin typeface="Cambria Math" panose="02040503050406030204" pitchFamily="18" charset="0"/>
                                  </a:rPr>
                                  <m:t>𝐶</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𝑐𝑜𝑛𝑡𝑎𝑖𝑛𝑠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𝑠𝑒𝑡</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𝑖𝑛𝑑𝑒𝑥</m:t>
                                </m:r>
                                <m:r>
                                  <a:rPr lang="en-US" sz="1600" b="0" i="1" smtClean="0">
                                    <a:solidFill>
                                      <a:schemeClr val="bg2">
                                        <a:lumMod val="10000"/>
                                      </a:schemeClr>
                                    </a:solidFill>
                                    <a:latin typeface="Cambria Math" panose="02040503050406030204" pitchFamily="18" charset="0"/>
                                  </a:rPr>
                                  <m:t>.</m:t>
                                </m:r>
                              </m:oMath>
                            </m:oMathPara>
                          </a14:m>
                          <a:endParaRPr lang="en-US" sz="1600" b="0" i="1" dirty="0">
                            <a:solidFill>
                              <a:schemeClr val="bg2">
                                <a:lumMod val="10000"/>
                              </a:schemeClr>
                            </a:solidFill>
                            <a:latin typeface="Cambria Math" panose="020405030504060302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𝑁</m:t>
                                    </m:r>
                                  </m:e>
                                  <m:sub>
                                    <m:r>
                                      <a:rPr lang="en-US" sz="1600" b="0" i="1" smtClean="0">
                                        <a:solidFill>
                                          <a:schemeClr val="bg2">
                                            <a:lumMod val="10000"/>
                                          </a:schemeClr>
                                        </a:solidFill>
                                        <a:latin typeface="Cambria Math" panose="02040503050406030204" pitchFamily="18" charset="0"/>
                                      </a:rPr>
                                      <m:t>𝑡</m:t>
                                    </m:r>
                                  </m:sub>
                                </m:sSub>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𝑡h𝑟𝑒𝑠h𝑜𝑙𝑑</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𝑜𝑓</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𝑁𝑀𝑆</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𝑎𝑝𝑝𝑟𝑜𝑎𝑐h</m:t>
                                </m:r>
                                <m:r>
                                  <a:rPr lang="en-US" sz="1600" b="0" i="1" smtClean="0">
                                    <a:solidFill>
                                      <a:schemeClr val="bg2">
                                        <a:lumMod val="10000"/>
                                      </a:schemeClr>
                                    </a:solidFill>
                                    <a:latin typeface="Cambria Math" panose="02040503050406030204" pitchFamily="18" charset="0"/>
                                  </a:rPr>
                                  <m:t>.</m:t>
                                </m:r>
                              </m:oMath>
                            </m:oMathPara>
                          </a14:m>
                          <a:endParaRPr lang="en-US" sz="1600" b="0" dirty="0">
                            <a:solidFill>
                              <a:schemeClr val="bg2">
                                <a:lumMod val="10000"/>
                              </a:schemeClr>
                            </a:solidFill>
                          </a:endParaRPr>
                        </a:p>
                        <a:p>
                          <a:r>
                            <a:rPr lang="en-US" sz="1600" b="1" dirty="0">
                              <a:solidFill>
                                <a:schemeClr val="bg2">
                                  <a:lumMod val="10000"/>
                                </a:schemeClr>
                              </a:solidFill>
                            </a:rPr>
                            <a:t>Ensure: </a:t>
                          </a:r>
                          <a:endParaRPr lang="en-US" sz="1600" b="0" i="1" dirty="0">
                            <a:solidFill>
                              <a:schemeClr val="bg2">
                                <a:lumMod val="10000"/>
                              </a:schemeClr>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𝐷</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𝑖𝑠</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𝑡h𝑒</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𝑓𝑖𝑛𝑎𝑙</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𝑑𝑒𝑡𝑒𝑐𝑡𝑖𝑜𝑛</m:t>
                                </m:r>
                                <m:r>
                                  <a:rPr lang="en-US" sz="1600" b="0"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𝑟𝑒𝑠𝑢𝑙𝑡𝑠</m:t>
                                </m:r>
                                <m:r>
                                  <a:rPr lang="en-US" sz="1600" b="0" i="1" smtClean="0">
                                    <a:solidFill>
                                      <a:schemeClr val="bg2">
                                        <a:lumMod val="10000"/>
                                      </a:schemeClr>
                                    </a:solidFill>
                                    <a:latin typeface="Cambria Math" panose="02040503050406030204" pitchFamily="18" charset="0"/>
                                  </a:rPr>
                                  <m:t>.</m:t>
                                </m:r>
                              </m:oMath>
                            </m:oMathPara>
                          </a14:m>
                          <a:endParaRPr lang="en-US" sz="1600" b="0" dirty="0">
                            <a:solidFill>
                              <a:schemeClr val="bg2">
                                <a:lumMod val="10000"/>
                              </a:schemeClr>
                            </a:solidFill>
                          </a:endParaRPr>
                        </a:p>
                        <a:p>
                          <a:pPr lvl="1"/>
                          <a:endParaRPr lang="en-US" sz="1600" b="0" i="1" dirty="0">
                            <a:solidFill>
                              <a:schemeClr val="bg2">
                                <a:lumMod val="10000"/>
                              </a:schemeClr>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solidFill>
                                      <a:schemeClr val="bg2">
                                        <a:lumMod val="10000"/>
                                      </a:schemeClr>
                                    </a:solidFill>
                                    <a:latin typeface="Cambria Math" panose="02040503050406030204" pitchFamily="18" charset="0"/>
                                  </a:rPr>
                                  <m:t>𝐷</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sz="1600" b="0" i="1" dirty="0">
                            <a:solidFill>
                              <a:schemeClr val="bg2">
                                <a:lumMod val="10000"/>
                              </a:schemeClr>
                            </a:solidFill>
                            <a:latin typeface="Cambria Math" panose="02040503050406030204" pitchFamily="18" charset="0"/>
                            <a:ea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1" i="1" smtClean="0">
                                    <a:solidFill>
                                      <a:schemeClr val="bg2">
                                        <a:lumMod val="10000"/>
                                      </a:schemeClr>
                                    </a:solidFill>
                                    <a:latin typeface="Cambria Math" panose="02040503050406030204" pitchFamily="18" charset="0"/>
                                  </a:rPr>
                                  <m:t>𝒘𝒉𝒊𝒍𝒆</m:t>
                                </m:r>
                                <m:r>
                                  <a:rPr lang="en-US" sz="1600" b="1" i="1" smtClean="0">
                                    <a:solidFill>
                                      <a:schemeClr val="bg2">
                                        <a:lumMod val="10000"/>
                                      </a:schemeClr>
                                    </a:solidFill>
                                    <a:latin typeface="Cambria Math" panose="02040503050406030204" pitchFamily="18" charset="0"/>
                                  </a:rPr>
                                  <m:t> </m:t>
                                </m:r>
                                <m:r>
                                  <a:rPr lang="en-US" sz="1600" b="0" i="1" smtClean="0">
                                    <a:solidFill>
                                      <a:schemeClr val="bg2">
                                        <a:lumMod val="10000"/>
                                      </a:schemeClr>
                                    </a:solidFill>
                                    <a:latin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𝒅𝒐</m:t>
                                </m:r>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𝑚</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𝑎𝑟𝑔𝑚𝑎𝑥</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𝑆</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oMath>
                              <m:oMath xmlns:m="http://schemas.openxmlformats.org/officeDocument/2006/math">
                                <m:r>
                                  <a:rPr lang="en-US" sz="1600" b="0" i="0" baseline="0"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𝑚</m:t>
                                    </m:r>
                                  </m:sub>
                                </m:sSub>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𝐷</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𝐷</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𝒇𝒐𝒓</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𝑖𝑛</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𝒅𝒐</m:t>
                                </m:r>
                              </m:oMath>
                              <m:oMath xmlns:m="http://schemas.openxmlformats.org/officeDocument/2006/math">
                                <m:r>
                                  <a:rPr lang="en-US" sz="1600" b="0" i="0"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𝒊𝒇</m:t>
                                </m:r>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𝑖𝑜𝑢</m:t>
                                </m:r>
                                <m:d>
                                  <m:d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dPr>
                                  <m:e>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 </m:t>
                                    </m:r>
                                    <m:r>
                                      <a:rPr lang="en-US" sz="1600" b="0" i="1" smtClean="0">
                                        <a:solidFill>
                                          <a:schemeClr val="bg2">
                                            <a:lumMod val="10000"/>
                                          </a:schemeClr>
                                        </a:solidFill>
                                        <a:latin typeface="Cambria Math" panose="02040503050406030204" pitchFamily="18" charset="0"/>
                                        <a:ea typeface="Cambria Math" panose="02040503050406030204" pitchFamily="18" charset="0"/>
                                      </a:rPr>
                                      <m:t>𝑀</m:t>
                                    </m:r>
                                  </m:e>
                                </m:d>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rPr>
                                      <m:t>𝑁</m:t>
                                    </m:r>
                                  </m:e>
                                  <m:sub>
                                    <m:r>
                                      <a:rPr lang="en-US" sz="1600" b="0" i="1" smtClean="0">
                                        <a:solidFill>
                                          <a:schemeClr val="bg2">
                                            <a:lumMod val="10000"/>
                                          </a:schemeClr>
                                        </a:solidFill>
                                        <a:latin typeface="Cambria Math" panose="02040503050406030204" pitchFamily="18" charset="0"/>
                                      </a:rPr>
                                      <m:t>𝑡</m:t>
                                    </m:r>
                                  </m:sub>
                                </m:sSub>
                                <m:r>
                                  <a:rPr lang="en-US" sz="1600" b="0" i="1" smtClean="0">
                                    <a:solidFill>
                                      <a:schemeClr val="bg2">
                                        <a:lumMod val="10000"/>
                                      </a:schemeClr>
                                    </a:solidFill>
                                    <a:latin typeface="Cambria Math" panose="02040503050406030204" pitchFamily="18" charset="0"/>
                                  </a:rPr>
                                  <m:t> </m:t>
                                </m:r>
                                <m:r>
                                  <a:rPr lang="en-US" sz="1600" b="1" i="1" smtClean="0">
                                    <a:solidFill>
                                      <a:schemeClr val="bg2">
                                        <a:lumMod val="10000"/>
                                      </a:schemeClr>
                                    </a:solidFill>
                                    <a:latin typeface="Cambria Math" panose="02040503050406030204" pitchFamily="18" charset="0"/>
                                  </a:rPr>
                                  <m:t>𝒂𝒏𝒅</m:t>
                                </m:r>
                                <m:r>
                                  <a:rPr lang="en-US" sz="1600" b="0" i="1" smtClean="0">
                                    <a:solidFill>
                                      <a:schemeClr val="bg2">
                                        <a:lumMod val="10000"/>
                                      </a:schemeClr>
                                    </a:solidFill>
                                    <a:latin typeface="Cambria Math" panose="02040503050406030204" pitchFamily="18" charset="0"/>
                                  </a:rPr>
                                  <m:t> </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𝑚</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rPr>
                                  <m:t>𝒕𝒉𝒆𝒏</m:t>
                                </m:r>
                              </m:oMath>
                            </m:oMathPara>
                          </a14:m>
                          <a:br>
                            <a:rPr lang="en-US" sz="1600" b="0" dirty="0">
                              <a:solidFill>
                                <a:schemeClr val="bg2">
                                  <a:lumMod val="10000"/>
                                </a:schemeClr>
                              </a:solidFill>
                            </a:rPr>
                          </a:br>
                          <a:r>
                            <a:rPr lang="en-US" sz="1600" b="0" dirty="0">
                              <a:solidFill>
                                <a:schemeClr val="bg2">
                                  <a:lumMod val="10000"/>
                                </a:schemeClr>
                              </a:solidFill>
                            </a:rPr>
                            <a:t>                     </a:t>
                          </a:r>
                          <a14:m>
                            <m:oMath xmlns:m="http://schemas.openxmlformats.org/officeDocument/2006/math">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𝐵</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𝑏</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𝑆</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r>
                                <a:rPr lang="en-US" sz="1600" b="0" i="1" smtClean="0">
                                  <a:solidFill>
                                    <a:schemeClr val="bg2">
                                      <a:lumMod val="10000"/>
                                    </a:schemeClr>
                                  </a:solidFill>
                                  <a:latin typeface="Cambria Math" panose="02040503050406030204" pitchFamily="18" charset="0"/>
                                  <a:ea typeface="Cambria Math" panose="02040503050406030204" pitchFamily="18" charset="0"/>
                                </a:rPr>
                                <m:t>𝑆</m:t>
                              </m:r>
                              <m:r>
                                <a:rPr lang="en-US" sz="1600"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1600" b="0" i="1" smtClean="0">
                                      <a:solidFill>
                                        <a:schemeClr val="bg2">
                                          <a:lumMod val="10000"/>
                                        </a:schemeClr>
                                      </a:solidFill>
                                      <a:latin typeface="Cambria Math" panose="02040503050406030204" pitchFamily="18" charset="0"/>
                                      <a:ea typeface="Cambria Math" panose="02040503050406030204" pitchFamily="18" charset="0"/>
                                    </a:rPr>
                                  </m:ctrlPr>
                                </m:sSubPr>
                                <m:e>
                                  <m:r>
                                    <a:rPr lang="en-US" sz="1600" b="0" i="1" smtClean="0">
                                      <a:solidFill>
                                        <a:schemeClr val="bg2">
                                          <a:lumMod val="10000"/>
                                        </a:schemeClr>
                                      </a:solidFill>
                                      <a:latin typeface="Cambria Math" panose="02040503050406030204" pitchFamily="18" charset="0"/>
                                      <a:ea typeface="Cambria Math" panose="02040503050406030204" pitchFamily="18" charset="0"/>
                                    </a:rPr>
                                    <m:t>𝑠</m:t>
                                  </m:r>
                                </m:e>
                                <m:sub>
                                  <m:r>
                                    <a:rPr lang="en-US" sz="1600" b="0" i="1" smtClean="0">
                                      <a:solidFill>
                                        <a:schemeClr val="bg2">
                                          <a:lumMod val="10000"/>
                                        </a:schemeClr>
                                      </a:solidFill>
                                      <a:latin typeface="Cambria Math" panose="02040503050406030204" pitchFamily="18" charset="0"/>
                                      <a:ea typeface="Cambria Math" panose="02040503050406030204" pitchFamily="18" charset="0"/>
                                    </a:rPr>
                                    <m:t>𝑖</m:t>
                                  </m:r>
                                </m:sub>
                              </m:sSub>
                            </m:oMath>
                          </a14:m>
                          <a:br>
                            <a:rPr lang="en-US" sz="1600" b="0" dirty="0">
                              <a:solidFill>
                                <a:schemeClr val="bg2">
                                  <a:lumMod val="10000"/>
                                </a:schemeClr>
                              </a:solidFill>
                              <a:ea typeface="Cambria Math" panose="02040503050406030204" pitchFamily="18" charset="0"/>
                            </a:rPr>
                          </a:br>
                          <a:r>
                            <a:rPr lang="en-US" sz="1600" b="0" dirty="0">
                              <a:solidFill>
                                <a:schemeClr val="bg2">
                                  <a:lumMod val="10000"/>
                                </a:schemeClr>
                              </a:solidFill>
                              <a:ea typeface="Cambria Math" panose="02040503050406030204" pitchFamily="18" charset="0"/>
                            </a:rPr>
                            <a:t>              </a:t>
                          </a:r>
                          <a14:m>
                            <m:oMath xmlns:m="http://schemas.openxmlformats.org/officeDocument/2006/math">
                              <m:r>
                                <a:rPr lang="en-US" sz="1600" b="1" i="1" smtClean="0">
                                  <a:solidFill>
                                    <a:schemeClr val="bg2">
                                      <a:lumMod val="10000"/>
                                    </a:schemeClr>
                                  </a:solidFill>
                                  <a:latin typeface="Cambria Math" panose="02040503050406030204" pitchFamily="18" charset="0"/>
                                  <a:ea typeface="Cambria Math" panose="02040503050406030204" pitchFamily="18" charset="0"/>
                                </a:rPr>
                                <m:t>𝒆𝒏𝒅</m:t>
                              </m:r>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𝒊𝒇</m:t>
                              </m:r>
                            </m:oMath>
                          </a14:m>
                          <a:br>
                            <a:rPr lang="en-US" sz="1600" b="1" dirty="0">
                              <a:solidFill>
                                <a:schemeClr val="bg2">
                                  <a:lumMod val="10000"/>
                                </a:schemeClr>
                              </a:solidFill>
                              <a:ea typeface="Cambria Math" panose="02040503050406030204" pitchFamily="18" charset="0"/>
                            </a:rPr>
                          </a:br>
                          <a:r>
                            <a:rPr lang="en-US" sz="1600" b="1" dirty="0">
                              <a:solidFill>
                                <a:schemeClr val="bg2">
                                  <a:lumMod val="10000"/>
                                </a:schemeClr>
                              </a:solidFill>
                              <a:ea typeface="Cambria Math" panose="02040503050406030204" pitchFamily="18" charset="0"/>
                            </a:rPr>
                            <a:t>       </a:t>
                          </a:r>
                          <a14:m>
                            <m:oMath xmlns:m="http://schemas.openxmlformats.org/officeDocument/2006/math">
                              <m:r>
                                <a:rPr lang="en-US" sz="1600" b="1" i="1" smtClean="0">
                                  <a:solidFill>
                                    <a:schemeClr val="bg2">
                                      <a:lumMod val="10000"/>
                                    </a:schemeClr>
                                  </a:solidFill>
                                  <a:latin typeface="Cambria Math" panose="02040503050406030204" pitchFamily="18" charset="0"/>
                                  <a:ea typeface="Cambria Math" panose="02040503050406030204" pitchFamily="18" charset="0"/>
                                </a:rPr>
                                <m:t>𝒆𝒏𝒅</m:t>
                              </m:r>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𝒇𝒐𝒓</m:t>
                              </m:r>
                            </m:oMath>
                          </a14:m>
                          <a:br>
                            <a:rPr lang="en-US" sz="1600" b="1" dirty="0">
                              <a:solidFill>
                                <a:schemeClr val="bg2">
                                  <a:lumMod val="10000"/>
                                </a:schemeClr>
                              </a:solidFill>
                              <a:ea typeface="Cambria Math" panose="02040503050406030204" pitchFamily="18" charset="0"/>
                            </a:rPr>
                          </a:br>
                          <a14:m>
                            <m:oMathPara xmlns:m="http://schemas.openxmlformats.org/officeDocument/2006/math">
                              <m:oMathParaPr>
                                <m:jc m:val="left"/>
                              </m:oMathParaPr>
                              <m:oMath xmlns:m="http://schemas.openxmlformats.org/officeDocument/2006/math">
                                <m:r>
                                  <a:rPr lang="en-US" sz="1600" b="1" i="1" smtClean="0">
                                    <a:solidFill>
                                      <a:schemeClr val="bg2">
                                        <a:lumMod val="10000"/>
                                      </a:schemeClr>
                                    </a:solidFill>
                                    <a:latin typeface="Cambria Math" panose="02040503050406030204" pitchFamily="18" charset="0"/>
                                    <a:ea typeface="Cambria Math" panose="02040503050406030204" pitchFamily="18" charset="0"/>
                                  </a:rPr>
                                  <m:t>𝒆𝒏𝒅</m:t>
                                </m:r>
                                <m:r>
                                  <a:rPr lang="en-US" sz="1600" b="1" i="1" smtClean="0">
                                    <a:solidFill>
                                      <a:schemeClr val="bg2">
                                        <a:lumMod val="10000"/>
                                      </a:schemeClr>
                                    </a:solidFill>
                                    <a:latin typeface="Cambria Math" panose="02040503050406030204" pitchFamily="18" charset="0"/>
                                    <a:ea typeface="Cambria Math" panose="02040503050406030204" pitchFamily="18" charset="0"/>
                                  </a:rPr>
                                  <m:t> </m:t>
                                </m:r>
                                <m:r>
                                  <a:rPr lang="en-US" sz="1600" b="1" i="1" smtClean="0">
                                    <a:solidFill>
                                      <a:schemeClr val="bg2">
                                        <a:lumMod val="10000"/>
                                      </a:schemeClr>
                                    </a:solidFill>
                                    <a:latin typeface="Cambria Math" panose="02040503050406030204" pitchFamily="18" charset="0"/>
                                    <a:ea typeface="Cambria Math" panose="02040503050406030204" pitchFamily="18" charset="0"/>
                                  </a:rPr>
                                  <m:t>𝒘𝒉𝒊𝒍𝒆</m:t>
                                </m:r>
                              </m:oMath>
                            </m:oMathPara>
                          </a14:m>
                          <a:endParaRPr lang="en-US" sz="1600" b="1" dirty="0">
                            <a:solidFill>
                              <a:schemeClr val="bg2">
                                <a:lumMod val="10000"/>
                              </a:schemeClr>
                            </a:solidFill>
                            <a:ea typeface="Cambria Math" panose="02040503050406030204" pitchFamily="18" charset="0"/>
                          </a:endParaRPr>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323410"/>
                      </a:ext>
                    </a:extLst>
                  </a:tr>
                </a:tbl>
              </a:graphicData>
            </a:graphic>
          </p:graphicFrame>
        </mc:Choice>
        <mc:Fallback xmlns="">
          <p:graphicFrame>
            <p:nvGraphicFramePr>
              <p:cNvPr id="6" name="表格 4">
                <a:extLst>
                  <a:ext uri="{FF2B5EF4-FFF2-40B4-BE49-F238E27FC236}">
                    <a16:creationId xmlns:a16="http://schemas.microsoft.com/office/drawing/2014/main" id="{F618130F-D239-4C3A-9C0F-CC337AC4B9F9}"/>
                  </a:ext>
                </a:extLst>
              </p:cNvPr>
              <p:cNvGraphicFramePr>
                <a:graphicFrameLocks/>
              </p:cNvGraphicFramePr>
              <p:nvPr>
                <p:extLst>
                  <p:ext uri="{D42A27DB-BD31-4B8C-83A1-F6EECF244321}">
                    <p14:modId xmlns:p14="http://schemas.microsoft.com/office/powerpoint/2010/main" val="2218266115"/>
                  </p:ext>
                </p:extLst>
              </p:nvPr>
            </p:nvGraphicFramePr>
            <p:xfrm>
              <a:off x="6629909" y="1189129"/>
              <a:ext cx="4767307" cy="5512718"/>
            </p:xfrm>
            <a:graphic>
              <a:graphicData uri="http://schemas.openxmlformats.org/drawingml/2006/table">
                <a:tbl>
                  <a:tblPr firstRow="1" bandRow="1">
                    <a:tableStyleId>{2D5ABB26-0587-4C30-8999-92F81FD0307C}</a:tableStyleId>
                  </a:tblPr>
                  <a:tblGrid>
                    <a:gridCol w="4767307">
                      <a:extLst>
                        <a:ext uri="{9D8B030D-6E8A-4147-A177-3AD203B41FA5}">
                          <a16:colId xmlns:a16="http://schemas.microsoft.com/office/drawing/2014/main" val="2013548763"/>
                        </a:ext>
                      </a:extLst>
                    </a:gridCol>
                  </a:tblGrid>
                  <a:tr h="361816">
                    <a:tc>
                      <a:txBody>
                        <a:bodyPr/>
                        <a:lstStyle/>
                        <a:p>
                          <a:r>
                            <a:rPr lang="en-US" sz="1600" b="1" dirty="0">
                              <a:solidFill>
                                <a:schemeClr val="bg2">
                                  <a:lumMod val="10000"/>
                                </a:schemeClr>
                              </a:solidFill>
                            </a:rPr>
                            <a:t>Algorithm: </a:t>
                          </a:r>
                          <a:r>
                            <a:rPr lang="en-US" sz="1600" dirty="0">
                              <a:solidFill>
                                <a:schemeClr val="bg2">
                                  <a:lumMod val="10000"/>
                                </a:schemeClr>
                              </a:solidFill>
                            </a:rPr>
                            <a:t>Pseudo code of Set-NMS</a:t>
                          </a:r>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288306"/>
                      </a:ext>
                    </a:extLst>
                  </a:tr>
                  <a:tr h="5150902">
                    <a:tc>
                      <a:txBody>
                        <a:bodyPr/>
                        <a:lstStyle/>
                        <a:p>
                          <a:endParaRPr lang="zh-CN"/>
                        </a:p>
                      </a:txBody>
                      <a:tcPr marL="91393" marR="91393" marT="45696" marB="4569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7329" r="-128" b="-118"/>
                          </a:stretch>
                        </a:blipFill>
                      </a:tcPr>
                    </a:tc>
                    <a:extLst>
                      <a:ext uri="{0D108BD9-81ED-4DB2-BD59-A6C34878D82A}">
                        <a16:rowId xmlns:a16="http://schemas.microsoft.com/office/drawing/2014/main" val="3037323410"/>
                      </a:ext>
                    </a:extLst>
                  </a:tr>
                </a:tbl>
              </a:graphicData>
            </a:graphic>
          </p:graphicFrame>
        </mc:Fallback>
      </mc:AlternateContent>
      <p:sp>
        <p:nvSpPr>
          <p:cNvPr id="7" name="文本框 6">
            <a:extLst>
              <a:ext uri="{FF2B5EF4-FFF2-40B4-BE49-F238E27FC236}">
                <a16:creationId xmlns:a16="http://schemas.microsoft.com/office/drawing/2014/main" id="{EFA63063-1B78-4C70-83CF-559C4DAE040A}"/>
              </a:ext>
            </a:extLst>
          </p:cNvPr>
          <p:cNvSpPr txBox="1"/>
          <p:nvPr/>
        </p:nvSpPr>
        <p:spPr>
          <a:xfrm>
            <a:off x="9609221" y="5245768"/>
            <a:ext cx="737936" cy="288758"/>
          </a:xfrm>
          <a:prstGeom prst="rect">
            <a:avLst/>
          </a:prstGeom>
          <a:noFill/>
          <a:ln>
            <a:solidFill>
              <a:srgbClr val="FF0000"/>
            </a:solidFill>
          </a:ln>
        </p:spPr>
        <p:txBody>
          <a:bodyPr wrap="square" rtlCol="0">
            <a:spAutoFit/>
          </a:bodyPr>
          <a:lstStyle/>
          <a:p>
            <a:pPr defTabSz="913448" eaLnBrk="0" fontAlgn="base" hangingPunct="0">
              <a:spcBef>
                <a:spcPct val="0"/>
              </a:spcBef>
              <a:spcAft>
                <a:spcPct val="0"/>
              </a:spcAft>
            </a:pPr>
            <a:endParaRPr lang="en-US" sz="1400" dirty="0">
              <a:solidFill>
                <a:srgbClr val="7F7F7F"/>
              </a:solidFill>
              <a:latin typeface="Helvetica" panose="020B0604020202030204" charset="0"/>
              <a:cs typeface="Helvetica" panose="020B0604020202030204" charset="0"/>
              <a:sym typeface="Helvetica" panose="020B0604020202030204" charset="0"/>
            </a:endParaRPr>
          </a:p>
        </p:txBody>
      </p:sp>
    </p:spTree>
    <p:extLst>
      <p:ext uri="{BB962C8B-B14F-4D97-AF65-F5344CB8AC3E}">
        <p14:creationId xmlns:p14="http://schemas.microsoft.com/office/powerpoint/2010/main" val="3663285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40FF3D2-7719-45BD-AEC8-87CE64C45501}"/>
              </a:ext>
            </a:extLst>
          </p:cNvPr>
          <p:cNvSpPr/>
          <p:nvPr/>
        </p:nvSpPr>
        <p:spPr bwMode="auto">
          <a:xfrm>
            <a:off x="8657439" y="799370"/>
            <a:ext cx="1879134" cy="1408420"/>
          </a:xfrm>
          <a:prstGeom prst="rect">
            <a:avLst/>
          </a:prstGeom>
          <a:solidFill>
            <a:srgbClr val="FFFFFF"/>
          </a:solidFill>
          <a:ln w="12700" cap="flat" cmpd="sng" algn="ctr">
            <a:solidFill>
              <a:srgbClr val="000000"/>
            </a:solidFill>
            <a:prstDash val="solid"/>
            <a:miter lim="400000"/>
            <a:headEnd type="none" w="med" len="med"/>
            <a:tailEnd type="none" w="med" len="med"/>
          </a:ln>
        </p:spPr>
        <p:txBody>
          <a:bodyPr vert="horz" wrap="square" lIns="45720" tIns="45720" rIns="45720" bIns="45720" numCol="1" rtlCol="0" anchor="ctr" anchorCtr="0" compatLnSpc="1">
            <a:spAutoFit/>
          </a:bodyPr>
          <a:lstStyle/>
          <a:p>
            <a:pPr marL="0" marR="0" indent="0" algn="l" defTabSz="1826895" rtl="0" eaLnBrk="1" fontAlgn="base" latinLnBrk="0" hangingPunct="0">
              <a:lnSpc>
                <a:spcPct val="100000"/>
              </a:lnSpc>
              <a:spcBef>
                <a:spcPct val="0"/>
              </a:spcBef>
              <a:spcAft>
                <a:spcPct val="0"/>
              </a:spcAft>
              <a:buClrTx/>
              <a:buSzTx/>
              <a:buFontTx/>
              <a:buNone/>
            </a:pPr>
            <a:endParaRPr kumimoji="0" lang="zh-CN" altLang="en-US" sz="3600" b="0" i="0" u="none" strike="noStrike" cap="none" normalizeH="0" baseline="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endParaRPr>
          </a:p>
        </p:txBody>
      </p:sp>
      <p:sp>
        <p:nvSpPr>
          <p:cNvPr id="2" name="标题 1">
            <a:extLst>
              <a:ext uri="{FF2B5EF4-FFF2-40B4-BE49-F238E27FC236}">
                <a16:creationId xmlns:a16="http://schemas.microsoft.com/office/drawing/2014/main" id="{18EFA58B-6229-453D-A7B6-C0DCA8AFD687}"/>
              </a:ext>
            </a:extLst>
          </p:cNvPr>
          <p:cNvSpPr>
            <a:spLocks noGrp="1"/>
          </p:cNvSpPr>
          <p:nvPr>
            <p:ph type="title"/>
          </p:nvPr>
        </p:nvSpPr>
        <p:spPr>
          <a:xfrm>
            <a:off x="588910" y="332656"/>
            <a:ext cx="8387411" cy="604020"/>
          </a:xfrm>
        </p:spPr>
        <p:txBody>
          <a:bodyPr>
            <a:normAutofit/>
          </a:bodyPr>
          <a:lstStyle/>
          <a:p>
            <a:r>
              <a:rPr lang="en-US" dirty="0"/>
              <a:t>Experiments: Main Results and Ablation Study</a:t>
            </a:r>
          </a:p>
        </p:txBody>
      </p:sp>
      <p:pic>
        <p:nvPicPr>
          <p:cNvPr id="4" name="内容占位符 3">
            <a:extLst>
              <a:ext uri="{FF2B5EF4-FFF2-40B4-BE49-F238E27FC236}">
                <a16:creationId xmlns:a16="http://schemas.microsoft.com/office/drawing/2014/main" id="{7E01FCF9-B0AC-475A-B71C-D1F4E0004612}"/>
              </a:ext>
            </a:extLst>
          </p:cNvPr>
          <p:cNvPicPr>
            <a:picLocks noGrp="1" noChangeAspect="1"/>
          </p:cNvPicPr>
          <p:nvPr>
            <p:ph idx="1"/>
          </p:nvPr>
        </p:nvPicPr>
        <p:blipFill rotWithShape="1">
          <a:blip r:embed="rId3"/>
          <a:srcRect l="2665"/>
          <a:stretch/>
        </p:blipFill>
        <p:spPr>
          <a:xfrm>
            <a:off x="958641" y="1708760"/>
            <a:ext cx="4410591" cy="2551082"/>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94C0FFB-8CE5-459F-A0B2-7DBDDFC7618A}"/>
                  </a:ext>
                </a:extLst>
              </p:cNvPr>
              <p:cNvSpPr txBox="1"/>
              <p:nvPr/>
            </p:nvSpPr>
            <p:spPr>
              <a:xfrm>
                <a:off x="6193007" y="1708760"/>
                <a:ext cx="5566628" cy="1657313"/>
              </a:xfrm>
              <a:prstGeom prst="rect">
                <a:avLst/>
              </a:prstGeom>
              <a:noFill/>
            </p:spPr>
            <p:txBody>
              <a:bodyPr wrap="square" rtlCol="0">
                <a:spAutoFit/>
              </a:bodyPr>
              <a:lstStyle/>
              <a:p>
                <a:pPr defTabSz="913448" eaLnBrk="0" fontAlgn="base" hangingPunct="0">
                  <a:spcBef>
                    <a:spcPct val="0"/>
                  </a:spcBef>
                  <a:spcAft>
                    <a:spcPct val="0"/>
                  </a:spcAft>
                </a:pPr>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Evaluation Metrics:</a:t>
                </a:r>
              </a:p>
              <a:p>
                <a:pPr defTabSz="913448" eaLnBrk="0" fontAlgn="base" hangingPunct="0">
                  <a:spcBef>
                    <a:spcPct val="0"/>
                  </a:spcBef>
                  <a:spcAft>
                    <a:spcPct val="0"/>
                  </a:spcAft>
                </a:pPr>
                <a14:m>
                  <m:oMath xmlns:m="http://schemas.openxmlformats.org/officeDocument/2006/math">
                    <m:r>
                      <a:rPr lang="en-US" sz="1600" i="1" dirty="0">
                        <a:solidFill>
                          <a:srgbClr val="DCDEE0">
                            <a:lumMod val="10000"/>
                          </a:srgbClr>
                        </a:solidFill>
                        <a:latin typeface="Cambria Math" panose="02040503050406030204" pitchFamily="18" charset="0"/>
                        <a:sym typeface="Helvetica" panose="020B0604020202030204" charset="0"/>
                      </a:rPr>
                      <m:t>𝐴𝑃</m:t>
                    </m:r>
                  </m:oMath>
                </a14:m>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        </a:t>
                </a:r>
                <a14:m>
                  <m:oMath xmlns:m="http://schemas.openxmlformats.org/officeDocument/2006/math">
                    <m:r>
                      <a:rPr lang="en-US" sz="1600" i="1">
                        <a:solidFill>
                          <a:srgbClr val="DCDEE0">
                            <a:lumMod val="10000"/>
                          </a:srgbClr>
                        </a:solidFill>
                        <a:latin typeface="Cambria Math" panose="02040503050406030204" pitchFamily="18" charset="0"/>
                        <a:sym typeface="Helvetica" panose="020B0604020202030204" charset="0"/>
                      </a:rPr>
                      <m:t>𝐴𝑃</m:t>
                    </m:r>
                    <m:r>
                      <a:rPr lang="en-US" sz="1600" i="1">
                        <a:solidFill>
                          <a:srgbClr val="DCDEE0">
                            <a:lumMod val="10000"/>
                          </a:srgbClr>
                        </a:solidFill>
                        <a:latin typeface="Cambria Math" panose="02040503050406030204" pitchFamily="18" charset="0"/>
                        <a:sym typeface="Helvetica" panose="020B0604020202030204" charset="0"/>
                      </a:rPr>
                      <m:t>=</m:t>
                    </m:r>
                    <m:nary>
                      <m:naryPr>
                        <m:ctrlPr>
                          <a:rPr lang="en-US" sz="1600" i="1">
                            <a:solidFill>
                              <a:srgbClr val="DCDEE0">
                                <a:lumMod val="10000"/>
                              </a:srgbClr>
                            </a:solidFill>
                            <a:latin typeface="Cambria Math" panose="02040503050406030204" pitchFamily="18" charset="0"/>
                            <a:sym typeface="Helvetica" panose="020B0604020202030204" charset="0"/>
                          </a:rPr>
                        </m:ctrlPr>
                      </m:naryPr>
                      <m:sub>
                        <m:r>
                          <m:rPr>
                            <m:brk m:alnAt="23"/>
                          </m:rPr>
                          <a:rPr lang="en-US" altLang="zh-CN" sz="1600" i="1">
                            <a:solidFill>
                              <a:srgbClr val="DCDEE0">
                                <a:lumMod val="10000"/>
                              </a:srgbClr>
                            </a:solidFill>
                            <a:latin typeface="Cambria Math" panose="02040503050406030204" pitchFamily="18" charset="0"/>
                            <a:sym typeface="Helvetica" panose="020B0604020202030204" charset="0"/>
                          </a:rPr>
                          <m:t>0</m:t>
                        </m:r>
                      </m:sub>
                      <m:sup>
                        <m:r>
                          <a:rPr lang="en-US" altLang="zh-CN" sz="1600" i="1">
                            <a:solidFill>
                              <a:srgbClr val="DCDEE0">
                                <a:lumMod val="10000"/>
                              </a:srgbClr>
                            </a:solidFill>
                            <a:latin typeface="Cambria Math" panose="02040503050406030204" pitchFamily="18" charset="0"/>
                            <a:sym typeface="Helvetica" panose="020B0604020202030204" charset="0"/>
                          </a:rPr>
                          <m:t>1</m:t>
                        </m:r>
                      </m:sup>
                      <m:e>
                        <m:r>
                          <a:rPr lang="en-US" sz="1600" i="1">
                            <a:solidFill>
                              <a:srgbClr val="DCDEE0">
                                <a:lumMod val="10000"/>
                              </a:srgbClr>
                            </a:solidFill>
                            <a:latin typeface="Cambria Math" panose="02040503050406030204" pitchFamily="18" charset="0"/>
                            <a:sym typeface="Helvetica" panose="020B0604020202030204" charset="0"/>
                          </a:rPr>
                          <m:t>𝑃</m:t>
                        </m:r>
                        <m:d>
                          <m:dPr>
                            <m:ctrlPr>
                              <a:rPr lang="en-US" altLang="zh-CN" sz="1600" i="1">
                                <a:solidFill>
                                  <a:srgbClr val="DCDEE0">
                                    <a:lumMod val="10000"/>
                                  </a:srgbClr>
                                </a:solidFill>
                                <a:latin typeface="Cambria Math" panose="02040503050406030204" pitchFamily="18" charset="0"/>
                                <a:sym typeface="Helvetica" panose="020B0604020202030204" charset="0"/>
                              </a:rPr>
                            </m:ctrlPr>
                          </m:dPr>
                          <m:e>
                            <m:r>
                              <a:rPr lang="en-US" altLang="zh-CN" sz="1600" i="1">
                                <a:solidFill>
                                  <a:srgbClr val="DCDEE0">
                                    <a:lumMod val="10000"/>
                                  </a:srgbClr>
                                </a:solidFill>
                                <a:latin typeface="Cambria Math" panose="02040503050406030204" pitchFamily="18" charset="0"/>
                                <a:sym typeface="Helvetica" panose="020B0604020202030204" charset="0"/>
                              </a:rPr>
                              <m:t>𝑅</m:t>
                            </m:r>
                          </m:e>
                        </m:d>
                        <m:r>
                          <a:rPr lang="en-US" altLang="zh-CN" sz="1600" i="1">
                            <a:solidFill>
                              <a:srgbClr val="DCDEE0">
                                <a:lumMod val="10000"/>
                              </a:srgbClr>
                            </a:solidFill>
                            <a:latin typeface="Cambria Math" panose="02040503050406030204" pitchFamily="18" charset="0"/>
                            <a:sym typeface="Helvetica" panose="020B0604020202030204" charset="0"/>
                          </a:rPr>
                          <m:t>𝑑𝑅</m:t>
                        </m:r>
                      </m:e>
                    </m:nary>
                  </m:oMath>
                </a14:m>
                <a:endParaRPr lang="en-US" sz="1600" dirty="0">
                  <a:solidFill>
                    <a:srgbClr val="DCDEE0">
                      <a:lumMod val="10000"/>
                    </a:srgbClr>
                  </a:solidFill>
                  <a:latin typeface="Helvetica" panose="020B0604020202030204" charset="0"/>
                  <a:cs typeface="Helvetica" panose="020B0604020202030204" charset="0"/>
                  <a:sym typeface="Helvetica" panose="020B0604020202030204" charset="0"/>
                </a:endParaRPr>
              </a:p>
              <a:p>
                <a:pPr defTabSz="913448" eaLnBrk="0" fontAlgn="base" hangingPunct="0">
                  <a:spcBef>
                    <a:spcPct val="0"/>
                  </a:spcBef>
                  <a:spcAft>
                    <a:spcPct val="0"/>
                  </a:spcAft>
                </a:pPr>
                <a14:m>
                  <m:oMath xmlns:m="http://schemas.openxmlformats.org/officeDocument/2006/math">
                    <m:sSup>
                      <m:sSupPr>
                        <m:ctrlPr>
                          <a:rPr lang="en-US" sz="1600" i="1" dirty="0" smtClean="0">
                            <a:solidFill>
                              <a:srgbClr val="DCDEE0">
                                <a:lumMod val="10000"/>
                              </a:srgbClr>
                            </a:solidFill>
                            <a:latin typeface="Cambria Math" panose="02040503050406030204" pitchFamily="18" charset="0"/>
                            <a:sym typeface="Helvetica" panose="020B0604020202030204" charset="0"/>
                          </a:rPr>
                        </m:ctrlPr>
                      </m:sSupPr>
                      <m:e>
                        <m:r>
                          <a:rPr lang="en-US" sz="1600" i="1" dirty="0">
                            <a:solidFill>
                              <a:srgbClr val="DCDEE0">
                                <a:lumMod val="10000"/>
                              </a:srgbClr>
                            </a:solidFill>
                            <a:latin typeface="Cambria Math" panose="02040503050406030204" pitchFamily="18" charset="0"/>
                            <a:sym typeface="Helvetica" panose="020B0604020202030204" charset="0"/>
                          </a:rPr>
                          <m:t>𝑀𝑅</m:t>
                        </m:r>
                      </m:e>
                      <m:sup>
                        <m:r>
                          <a:rPr lang="en-US" sz="1600" i="1" dirty="0">
                            <a:solidFill>
                              <a:srgbClr val="DCDEE0">
                                <a:lumMod val="10000"/>
                              </a:srgbClr>
                            </a:solidFill>
                            <a:latin typeface="Cambria Math" panose="02040503050406030204" pitchFamily="18" charset="0"/>
                            <a:sym typeface="Helvetica" panose="020B0604020202030204" charset="0"/>
                          </a:rPr>
                          <m:t>−2</m:t>
                        </m:r>
                      </m:sup>
                    </m:sSup>
                  </m:oMath>
                </a14:m>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    </a:t>
                </a:r>
                <a:r>
                  <a:rPr lang="en-US" sz="1600" i="1" dirty="0">
                    <a:solidFill>
                      <a:srgbClr val="DCDEE0">
                        <a:lumMod val="10000"/>
                      </a:srgbClr>
                    </a:solidFill>
                    <a:latin typeface="Helvetica" panose="020B0604020202030204" charset="0"/>
                    <a:cs typeface="Helvetica" panose="020B0604020202030204" charset="0"/>
                    <a:sym typeface="Helvetica" panose="020B0604020202030204" charset="0"/>
                  </a:rPr>
                  <a:t>log-average Miss Rate on False Positive Per Image  (FPPI) in </a:t>
                </a:r>
                <a14:m>
                  <m:oMath xmlns:m="http://schemas.openxmlformats.org/officeDocument/2006/math">
                    <m:sSup>
                      <m:sSupPr>
                        <m:ctrlPr>
                          <a:rPr lang="en-US" sz="1600" i="1">
                            <a:solidFill>
                              <a:srgbClr val="DCDEE0">
                                <a:lumMod val="10000"/>
                              </a:srgbClr>
                            </a:solidFill>
                            <a:latin typeface="Cambria Math" panose="02040503050406030204" pitchFamily="18" charset="0"/>
                            <a:sym typeface="Helvetica" panose="020B0604020202030204" charset="0"/>
                          </a:rPr>
                        </m:ctrlPr>
                      </m:sSupPr>
                      <m:e>
                        <m:r>
                          <a:rPr lang="en-US" sz="1600">
                            <a:solidFill>
                              <a:srgbClr val="DCDEE0">
                                <a:lumMod val="10000"/>
                              </a:srgbClr>
                            </a:solidFill>
                            <a:latin typeface="Cambria Math" panose="02040503050406030204" pitchFamily="18" charset="0"/>
                            <a:sym typeface="Helvetica" panose="020B0604020202030204" charset="0"/>
                          </a:rPr>
                          <m:t>[10</m:t>
                        </m:r>
                      </m:e>
                      <m:sup>
                        <m:r>
                          <a:rPr lang="en-US" sz="1600">
                            <a:solidFill>
                              <a:srgbClr val="DCDEE0">
                                <a:lumMod val="10000"/>
                              </a:srgbClr>
                            </a:solidFill>
                            <a:latin typeface="Cambria Math" panose="02040503050406030204" pitchFamily="18" charset="0"/>
                            <a:sym typeface="Helvetica" panose="020B0604020202030204" charset="0"/>
                          </a:rPr>
                          <m:t>−2</m:t>
                        </m:r>
                      </m:sup>
                    </m:sSup>
                    <m:r>
                      <a:rPr lang="en-US" sz="1600">
                        <a:solidFill>
                          <a:srgbClr val="DCDEE0">
                            <a:lumMod val="10000"/>
                          </a:srgbClr>
                        </a:solidFill>
                        <a:latin typeface="Cambria Math" panose="02040503050406030204" pitchFamily="18" charset="0"/>
                        <a:sym typeface="Helvetica" panose="020B0604020202030204" charset="0"/>
                      </a:rPr>
                      <m:t>, 100]</m:t>
                    </m:r>
                  </m:oMath>
                </a14:m>
                <a:r>
                  <a:rPr lang="en-US" sz="1600" i="1" dirty="0">
                    <a:solidFill>
                      <a:srgbClr val="DCDEE0">
                        <a:lumMod val="10000"/>
                      </a:srgbClr>
                    </a:solidFill>
                    <a:latin typeface="Helvetica" panose="020B0604020202030204" charset="0"/>
                    <a:cs typeface="Helvetica" panose="020B0604020202030204" charset="0"/>
                    <a:sym typeface="Helvetica" panose="020B0604020202030204" charset="0"/>
                  </a:rPr>
                  <a:t>.</a:t>
                </a:r>
              </a:p>
              <a:p>
                <a:pPr defTabSz="913448" eaLnBrk="0" fontAlgn="base" hangingPunct="0">
                  <a:spcBef>
                    <a:spcPct val="0"/>
                  </a:spcBef>
                  <a:spcAft>
                    <a:spcPct val="0"/>
                  </a:spcAft>
                </a:pPr>
                <a14:m>
                  <m:oMath xmlns:m="http://schemas.openxmlformats.org/officeDocument/2006/math">
                    <m:r>
                      <a:rPr lang="en-US" sz="1600" i="1" dirty="0" smtClean="0">
                        <a:solidFill>
                          <a:srgbClr val="DCDEE0">
                            <a:lumMod val="10000"/>
                          </a:srgbClr>
                        </a:solidFill>
                        <a:latin typeface="Cambria Math" panose="02040503050406030204" pitchFamily="18" charset="0"/>
                        <a:sym typeface="Helvetica" panose="020B0604020202030204" charset="0"/>
                      </a:rPr>
                      <m:t>𝐽𝐼</m:t>
                    </m:r>
                  </m:oMath>
                </a14:m>
                <a:r>
                  <a:rPr lang="en-US" sz="1600" dirty="0">
                    <a:solidFill>
                      <a:srgbClr val="DCDEE0">
                        <a:lumMod val="10000"/>
                      </a:srgbClr>
                    </a:solidFill>
                    <a:latin typeface="Helvetica" panose="020B0604020202030204" charset="0"/>
                    <a:cs typeface="Helvetica" panose="020B0604020202030204" charset="0"/>
                    <a:sym typeface="Helvetica" panose="020B0604020202030204" charset="0"/>
                  </a:rPr>
                  <a:t>:          </a:t>
                </a:r>
                <a:r>
                  <a:rPr lang="en-US" sz="1600" i="1" dirty="0">
                    <a:solidFill>
                      <a:srgbClr val="DCDEE0">
                        <a:lumMod val="10000"/>
                      </a:srgbClr>
                    </a:solidFill>
                    <a:latin typeface="Helvetica" panose="020B0604020202030204" charset="0"/>
                    <a:cs typeface="Helvetica" panose="020B0604020202030204" charset="0"/>
                    <a:sym typeface="Helvetica" panose="020B0604020202030204" charset="0"/>
                  </a:rPr>
                  <a:t>the best JI of different matching </a:t>
                </a:r>
                <a:r>
                  <a:rPr lang="en-US" sz="1600" i="1" dirty="0" err="1">
                    <a:solidFill>
                      <a:srgbClr val="DCDEE0">
                        <a:lumMod val="10000"/>
                      </a:srgbClr>
                    </a:solidFill>
                    <a:latin typeface="Helvetica" panose="020B0604020202030204" charset="0"/>
                    <a:cs typeface="Helvetica" panose="020B0604020202030204" charset="0"/>
                    <a:sym typeface="Helvetica" panose="020B0604020202030204" charset="0"/>
                  </a:rPr>
                  <a:t>IoU</a:t>
                </a:r>
                <a:r>
                  <a:rPr lang="en-US" sz="1600" i="1" dirty="0">
                    <a:solidFill>
                      <a:srgbClr val="DCDEE0">
                        <a:lumMod val="10000"/>
                      </a:srgbClr>
                    </a:solidFill>
                    <a:latin typeface="Helvetica" panose="020B0604020202030204" charset="0"/>
                    <a:cs typeface="Helvetica" panose="020B0604020202030204" charset="0"/>
                    <a:sym typeface="Helvetica" panose="020B0604020202030204" charset="0"/>
                  </a:rPr>
                  <a:t> threshold is the final result.</a:t>
                </a:r>
              </a:p>
            </p:txBody>
          </p:sp>
        </mc:Choice>
        <mc:Fallback>
          <p:sp>
            <p:nvSpPr>
              <p:cNvPr id="5" name="文本框 4">
                <a:extLst>
                  <a:ext uri="{FF2B5EF4-FFF2-40B4-BE49-F238E27FC236}">
                    <a16:creationId xmlns:a16="http://schemas.microsoft.com/office/drawing/2014/main" id="{C94C0FFB-8CE5-459F-A0B2-7DBDDFC7618A}"/>
                  </a:ext>
                </a:extLst>
              </p:cNvPr>
              <p:cNvSpPr txBox="1">
                <a:spLocks noRot="1" noChangeAspect="1" noMove="1" noResize="1" noEditPoints="1" noAdjustHandles="1" noChangeArrowheads="1" noChangeShapeType="1" noTextEdit="1"/>
              </p:cNvSpPr>
              <p:nvPr/>
            </p:nvSpPr>
            <p:spPr>
              <a:xfrm>
                <a:off x="6193007" y="1708760"/>
                <a:ext cx="5566628" cy="1657313"/>
              </a:xfrm>
              <a:prstGeom prst="rect">
                <a:avLst/>
              </a:prstGeom>
              <a:blipFill>
                <a:blip r:embed="rId4"/>
                <a:stretch>
                  <a:fillRect l="-657" t="-11029" b="-404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F4B82B6-47C2-48BD-BBA9-2AEC57C27E0F}"/>
              </a:ext>
            </a:extLst>
          </p:cNvPr>
          <p:cNvPicPr>
            <a:picLocks noChangeAspect="1"/>
          </p:cNvPicPr>
          <p:nvPr/>
        </p:nvPicPr>
        <p:blipFill rotWithShape="1">
          <a:blip r:embed="rId5"/>
          <a:srcRect l="1256"/>
          <a:stretch/>
        </p:blipFill>
        <p:spPr>
          <a:xfrm>
            <a:off x="960802" y="4453704"/>
            <a:ext cx="4557682" cy="1482089"/>
          </a:xfrm>
          <a:prstGeom prst="rect">
            <a:avLst/>
          </a:prstGeom>
        </p:spPr>
      </p:pic>
      <p:pic>
        <p:nvPicPr>
          <p:cNvPr id="8" name="图片 7">
            <a:extLst>
              <a:ext uri="{FF2B5EF4-FFF2-40B4-BE49-F238E27FC236}">
                <a16:creationId xmlns:a16="http://schemas.microsoft.com/office/drawing/2014/main" id="{1353DD3D-6494-406B-ABF6-D30AAF69B9B8}"/>
              </a:ext>
            </a:extLst>
          </p:cNvPr>
          <p:cNvPicPr>
            <a:picLocks noChangeAspect="1"/>
          </p:cNvPicPr>
          <p:nvPr/>
        </p:nvPicPr>
        <p:blipFill>
          <a:blip r:embed="rId6"/>
          <a:stretch>
            <a:fillRect/>
          </a:stretch>
        </p:blipFill>
        <p:spPr>
          <a:xfrm>
            <a:off x="6193007" y="4516708"/>
            <a:ext cx="4002139" cy="1419085"/>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BB3F64F4-1651-42DA-AF4D-6403ED91298A}"/>
                  </a:ext>
                </a:extLst>
              </p:cNvPr>
              <p:cNvSpPr txBox="1"/>
              <p:nvPr/>
            </p:nvSpPr>
            <p:spPr>
              <a:xfrm>
                <a:off x="8809188" y="1270100"/>
                <a:ext cx="1280800" cy="4254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1400">
                          <a:solidFill>
                            <a:schemeClr val="tx1">
                              <a:lumMod val="50000"/>
                            </a:schemeClr>
                          </a:solidFill>
                          <a:latin typeface="Cambria Math" panose="02040503050406030204" pitchFamily="18" charset="0"/>
                        </a:rPr>
                        <m:t>R</m:t>
                      </m:r>
                      <m:r>
                        <m:rPr>
                          <m:sty m:val="p"/>
                        </m:rPr>
                        <a:rPr lang="en-US" altLang="zh-CN" sz="1400" b="0" i="0" smtClean="0">
                          <a:solidFill>
                            <a:schemeClr val="tx1">
                              <a:lumMod val="50000"/>
                            </a:schemeClr>
                          </a:solidFill>
                          <a:latin typeface="Cambria Math" panose="02040503050406030204" pitchFamily="18" charset="0"/>
                        </a:rPr>
                        <m:t>ecall</m:t>
                      </m:r>
                      <m:r>
                        <a:rPr lang="en-US" altLang="zh-CN" sz="1400" i="0" smtClean="0">
                          <a:solidFill>
                            <a:schemeClr val="tx1">
                              <a:lumMod val="50000"/>
                            </a:schemeClr>
                          </a:solidFill>
                          <a:latin typeface="Cambria Math" panose="02040503050406030204" pitchFamily="18" charset="0"/>
                        </a:rPr>
                        <m:t>=</m:t>
                      </m:r>
                      <m:f>
                        <m:fPr>
                          <m:ctrlPr>
                            <a:rPr lang="en-US" altLang="zh-CN" sz="1400" smtClean="0">
                              <a:solidFill>
                                <a:schemeClr val="tx1">
                                  <a:lumMod val="50000"/>
                                </a:schemeClr>
                              </a:solidFill>
                              <a:latin typeface="Cambria Math" panose="02040503050406030204" pitchFamily="18" charset="0"/>
                            </a:rPr>
                          </m:ctrlPr>
                        </m:fPr>
                        <m:num>
                          <m:r>
                            <m:rPr>
                              <m:sty m:val="p"/>
                            </m:rPr>
                            <a:rPr lang="en-US" altLang="zh-CN" sz="1400" i="0">
                              <a:solidFill>
                                <a:schemeClr val="tx1">
                                  <a:lumMod val="50000"/>
                                </a:schemeClr>
                              </a:solidFill>
                              <a:latin typeface="Cambria Math" panose="02040503050406030204" pitchFamily="18" charset="0"/>
                            </a:rPr>
                            <m:t>tp</m:t>
                          </m:r>
                        </m:num>
                        <m:den>
                          <m:r>
                            <m:rPr>
                              <m:sty m:val="p"/>
                            </m:rPr>
                            <a:rPr lang="en-US" altLang="zh-CN" sz="1400" b="0" i="0" smtClean="0">
                              <a:solidFill>
                                <a:schemeClr val="tx1">
                                  <a:lumMod val="50000"/>
                                </a:schemeClr>
                              </a:solidFill>
                              <a:latin typeface="Cambria Math" panose="02040503050406030204" pitchFamily="18" charset="0"/>
                            </a:rPr>
                            <m:t>tp</m:t>
                          </m:r>
                          <m:r>
                            <a:rPr lang="en-US" altLang="zh-CN" sz="1400" b="0" i="0" smtClean="0">
                              <a:solidFill>
                                <a:schemeClr val="tx1">
                                  <a:lumMod val="50000"/>
                                </a:schemeClr>
                              </a:solidFill>
                              <a:latin typeface="Cambria Math" panose="02040503050406030204" pitchFamily="18" charset="0"/>
                            </a:rPr>
                            <m:t>+</m:t>
                          </m:r>
                          <m:r>
                            <m:rPr>
                              <m:sty m:val="p"/>
                            </m:rPr>
                            <a:rPr lang="en-US" altLang="zh-CN" sz="1400" b="0" i="0" smtClean="0">
                              <a:solidFill>
                                <a:schemeClr val="tx1">
                                  <a:lumMod val="50000"/>
                                </a:schemeClr>
                              </a:solidFill>
                              <a:latin typeface="Cambria Math" panose="02040503050406030204" pitchFamily="18" charset="0"/>
                            </a:rPr>
                            <m:t>fn</m:t>
                          </m:r>
                        </m:den>
                      </m:f>
                    </m:oMath>
                  </m:oMathPara>
                </a14:m>
                <a:endParaRPr lang="zh-CN" altLang="en-US" sz="1400" dirty="0">
                  <a:solidFill>
                    <a:schemeClr val="tx1">
                      <a:lumMod val="50000"/>
                    </a:schemeClr>
                  </a:solidFill>
                </a:endParaRPr>
              </a:p>
            </p:txBody>
          </p:sp>
        </mc:Choice>
        <mc:Fallback>
          <p:sp>
            <p:nvSpPr>
              <p:cNvPr id="3" name="文本框 2">
                <a:extLst>
                  <a:ext uri="{FF2B5EF4-FFF2-40B4-BE49-F238E27FC236}">
                    <a16:creationId xmlns:a16="http://schemas.microsoft.com/office/drawing/2014/main" id="{BB3F64F4-1651-42DA-AF4D-6403ED91298A}"/>
                  </a:ext>
                </a:extLst>
              </p:cNvPr>
              <p:cNvSpPr txBox="1">
                <a:spLocks noRot="1" noChangeAspect="1" noMove="1" noResize="1" noEditPoints="1" noAdjustHandles="1" noChangeArrowheads="1" noChangeShapeType="1" noTextEdit="1"/>
              </p:cNvSpPr>
              <p:nvPr/>
            </p:nvSpPr>
            <p:spPr>
              <a:xfrm>
                <a:off x="8809188" y="1270100"/>
                <a:ext cx="1280800" cy="425437"/>
              </a:xfrm>
              <a:prstGeom prst="rect">
                <a:avLst/>
              </a:prstGeom>
              <a:blipFill>
                <a:blip r:embed="rId7"/>
                <a:stretch>
                  <a:fillRect l="-2381" t="-4286" r="-2381" b="-1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1A6084DF-89AF-4814-845E-E0299F7B0046}"/>
                  </a:ext>
                </a:extLst>
              </p:cNvPr>
              <p:cNvSpPr txBox="1"/>
              <p:nvPr/>
            </p:nvSpPr>
            <p:spPr>
              <a:xfrm>
                <a:off x="8809188" y="831441"/>
                <a:ext cx="1530868" cy="4254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1400">
                          <a:solidFill>
                            <a:schemeClr val="tx1">
                              <a:lumMod val="50000"/>
                            </a:schemeClr>
                          </a:solidFill>
                          <a:latin typeface="Cambria Math" panose="02040503050406030204" pitchFamily="18" charset="0"/>
                        </a:rPr>
                        <m:t>P</m:t>
                      </m:r>
                      <m:r>
                        <m:rPr>
                          <m:sty m:val="p"/>
                        </m:rPr>
                        <a:rPr lang="en-US" altLang="zh-CN" sz="1400" i="0" smtClean="0">
                          <a:solidFill>
                            <a:schemeClr val="tx1">
                              <a:lumMod val="50000"/>
                            </a:schemeClr>
                          </a:solidFill>
                          <a:latin typeface="Cambria Math" panose="02040503050406030204" pitchFamily="18" charset="0"/>
                        </a:rPr>
                        <m:t>recis</m:t>
                      </m:r>
                      <m:r>
                        <m:rPr>
                          <m:sty m:val="p"/>
                        </m:rPr>
                        <a:rPr lang="en-US" altLang="zh-CN" sz="1400" b="0" i="0" smtClean="0">
                          <a:solidFill>
                            <a:schemeClr val="tx1">
                              <a:lumMod val="50000"/>
                            </a:schemeClr>
                          </a:solidFill>
                          <a:latin typeface="Cambria Math" panose="02040503050406030204" pitchFamily="18" charset="0"/>
                        </a:rPr>
                        <m:t>i</m:t>
                      </m:r>
                      <m:r>
                        <m:rPr>
                          <m:sty m:val="p"/>
                        </m:rPr>
                        <a:rPr lang="en-US" altLang="zh-CN" sz="1400" i="0" smtClean="0">
                          <a:solidFill>
                            <a:schemeClr val="tx1">
                              <a:lumMod val="50000"/>
                            </a:schemeClr>
                          </a:solidFill>
                          <a:latin typeface="Cambria Math" panose="02040503050406030204" pitchFamily="18" charset="0"/>
                        </a:rPr>
                        <m:t>on</m:t>
                      </m:r>
                      <m:r>
                        <a:rPr lang="en-US" altLang="zh-CN" sz="1400" i="0" smtClean="0">
                          <a:solidFill>
                            <a:schemeClr val="tx1">
                              <a:lumMod val="50000"/>
                            </a:schemeClr>
                          </a:solidFill>
                          <a:latin typeface="Cambria Math" panose="02040503050406030204" pitchFamily="18" charset="0"/>
                        </a:rPr>
                        <m:t>=</m:t>
                      </m:r>
                      <m:f>
                        <m:fPr>
                          <m:ctrlPr>
                            <a:rPr lang="en-US" altLang="zh-CN" sz="1400" smtClean="0">
                              <a:solidFill>
                                <a:schemeClr val="tx1">
                                  <a:lumMod val="50000"/>
                                </a:schemeClr>
                              </a:solidFill>
                              <a:latin typeface="Cambria Math" panose="02040503050406030204" pitchFamily="18" charset="0"/>
                            </a:rPr>
                          </m:ctrlPr>
                        </m:fPr>
                        <m:num>
                          <m:r>
                            <m:rPr>
                              <m:sty m:val="p"/>
                            </m:rPr>
                            <a:rPr lang="en-US" altLang="zh-CN" sz="1400" i="0">
                              <a:solidFill>
                                <a:schemeClr val="tx1">
                                  <a:lumMod val="50000"/>
                                </a:schemeClr>
                              </a:solidFill>
                              <a:latin typeface="Cambria Math" panose="02040503050406030204" pitchFamily="18" charset="0"/>
                            </a:rPr>
                            <m:t>tp</m:t>
                          </m:r>
                        </m:num>
                        <m:den>
                          <m:r>
                            <m:rPr>
                              <m:sty m:val="p"/>
                            </m:rPr>
                            <a:rPr lang="en-US" altLang="zh-CN" sz="1400" b="0" i="0" smtClean="0">
                              <a:solidFill>
                                <a:schemeClr val="tx1">
                                  <a:lumMod val="50000"/>
                                </a:schemeClr>
                              </a:solidFill>
                              <a:latin typeface="Cambria Math" panose="02040503050406030204" pitchFamily="18" charset="0"/>
                            </a:rPr>
                            <m:t>tp</m:t>
                          </m:r>
                          <m:r>
                            <a:rPr lang="en-US" altLang="zh-CN" sz="1400" b="0" i="0" smtClean="0">
                              <a:solidFill>
                                <a:schemeClr val="tx1">
                                  <a:lumMod val="50000"/>
                                </a:schemeClr>
                              </a:solidFill>
                              <a:latin typeface="Cambria Math" panose="02040503050406030204" pitchFamily="18" charset="0"/>
                            </a:rPr>
                            <m:t>+</m:t>
                          </m:r>
                          <m:r>
                            <m:rPr>
                              <m:sty m:val="p"/>
                            </m:rPr>
                            <a:rPr lang="en-US" altLang="zh-CN" sz="1400" b="0" i="0" smtClean="0">
                              <a:solidFill>
                                <a:schemeClr val="tx1">
                                  <a:lumMod val="50000"/>
                                </a:schemeClr>
                              </a:solidFill>
                              <a:latin typeface="Cambria Math" panose="02040503050406030204" pitchFamily="18" charset="0"/>
                            </a:rPr>
                            <m:t>fp</m:t>
                          </m:r>
                        </m:den>
                      </m:f>
                    </m:oMath>
                  </m:oMathPara>
                </a14:m>
                <a:endParaRPr lang="zh-CN" altLang="en-US" sz="1400" dirty="0">
                  <a:solidFill>
                    <a:schemeClr val="tx1">
                      <a:lumMod val="50000"/>
                    </a:schemeClr>
                  </a:solidFill>
                </a:endParaRPr>
              </a:p>
            </p:txBody>
          </p:sp>
        </mc:Choice>
        <mc:Fallback>
          <p:sp>
            <p:nvSpPr>
              <p:cNvPr id="9" name="文本框 8">
                <a:extLst>
                  <a:ext uri="{FF2B5EF4-FFF2-40B4-BE49-F238E27FC236}">
                    <a16:creationId xmlns:a16="http://schemas.microsoft.com/office/drawing/2014/main" id="{1A6084DF-89AF-4814-845E-E0299F7B0046}"/>
                  </a:ext>
                </a:extLst>
              </p:cNvPr>
              <p:cNvSpPr txBox="1">
                <a:spLocks noRot="1" noChangeAspect="1" noMove="1" noResize="1" noEditPoints="1" noAdjustHandles="1" noChangeArrowheads="1" noChangeShapeType="1" noTextEdit="1"/>
              </p:cNvSpPr>
              <p:nvPr/>
            </p:nvSpPr>
            <p:spPr>
              <a:xfrm>
                <a:off x="8809188" y="831441"/>
                <a:ext cx="1530868" cy="425437"/>
              </a:xfrm>
              <a:prstGeom prst="rect">
                <a:avLst/>
              </a:prstGeom>
              <a:blipFill>
                <a:blip r:embed="rId8"/>
                <a:stretch>
                  <a:fillRect l="-1992" t="-4286" r="-3586"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12E151A-72C9-411C-90D7-1FAECF2DB2A5}"/>
                  </a:ext>
                </a:extLst>
              </p:cNvPr>
              <p:cNvSpPr txBox="1"/>
              <p:nvPr/>
            </p:nvSpPr>
            <p:spPr>
              <a:xfrm>
                <a:off x="8809188" y="1690170"/>
                <a:ext cx="1556515" cy="4596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1400" smtClean="0">
                          <a:solidFill>
                            <a:schemeClr val="tx1">
                              <a:lumMod val="50000"/>
                            </a:schemeClr>
                          </a:solidFill>
                          <a:latin typeface="Cambria Math" panose="02040503050406030204" pitchFamily="18" charset="0"/>
                        </a:rPr>
                        <m:t>M</m:t>
                      </m:r>
                      <m:r>
                        <m:rPr>
                          <m:sty m:val="p"/>
                        </m:rPr>
                        <a:rPr lang="en-US" altLang="zh-CN" sz="1400" b="0" i="0" smtClean="0">
                          <a:solidFill>
                            <a:schemeClr val="tx1">
                              <a:lumMod val="50000"/>
                            </a:schemeClr>
                          </a:solidFill>
                          <a:latin typeface="Cambria Math" panose="02040503050406030204" pitchFamily="18" charset="0"/>
                        </a:rPr>
                        <m:t>iss</m:t>
                      </m:r>
                      <m:r>
                        <a:rPr lang="en-US" altLang="zh-CN" sz="1400" b="0" i="0" smtClean="0">
                          <a:solidFill>
                            <a:schemeClr val="tx1">
                              <a:lumMod val="50000"/>
                            </a:schemeClr>
                          </a:solidFill>
                          <a:latin typeface="Cambria Math" panose="02040503050406030204" pitchFamily="18" charset="0"/>
                        </a:rPr>
                        <m:t> </m:t>
                      </m:r>
                      <m:r>
                        <m:rPr>
                          <m:sty m:val="p"/>
                        </m:rPr>
                        <a:rPr lang="en-US" altLang="zh-CN" sz="1400" b="0" i="0" smtClean="0">
                          <a:solidFill>
                            <a:schemeClr val="tx1">
                              <a:lumMod val="50000"/>
                            </a:schemeClr>
                          </a:solidFill>
                          <a:latin typeface="Cambria Math" panose="02040503050406030204" pitchFamily="18" charset="0"/>
                        </a:rPr>
                        <m:t>Rate</m:t>
                      </m:r>
                      <m:r>
                        <a:rPr lang="en-US" altLang="zh-CN" sz="1400" i="0" smtClean="0">
                          <a:solidFill>
                            <a:schemeClr val="tx1">
                              <a:lumMod val="50000"/>
                            </a:schemeClr>
                          </a:solidFill>
                          <a:latin typeface="Cambria Math" panose="02040503050406030204" pitchFamily="18" charset="0"/>
                        </a:rPr>
                        <m:t>=</m:t>
                      </m:r>
                      <m:f>
                        <m:fPr>
                          <m:ctrlPr>
                            <a:rPr lang="en-US" altLang="zh-CN" sz="1400" smtClean="0">
                              <a:solidFill>
                                <a:schemeClr val="tx1">
                                  <a:lumMod val="50000"/>
                                </a:schemeClr>
                              </a:solidFill>
                              <a:latin typeface="Cambria Math" panose="02040503050406030204" pitchFamily="18" charset="0"/>
                            </a:rPr>
                          </m:ctrlPr>
                        </m:fPr>
                        <m:num>
                          <m:r>
                            <m:rPr>
                              <m:sty m:val="p"/>
                            </m:rPr>
                            <a:rPr lang="en-US" altLang="zh-CN" sz="1400" b="0" i="0" smtClean="0">
                              <a:solidFill>
                                <a:schemeClr val="tx1">
                                  <a:lumMod val="50000"/>
                                </a:schemeClr>
                              </a:solidFill>
                              <a:latin typeface="Cambria Math" panose="02040503050406030204" pitchFamily="18" charset="0"/>
                            </a:rPr>
                            <m:t>fn</m:t>
                          </m:r>
                        </m:num>
                        <m:den>
                          <m:r>
                            <m:rPr>
                              <m:sty m:val="p"/>
                            </m:rPr>
                            <a:rPr lang="en-US" altLang="zh-CN" sz="1400" b="0" i="0" smtClean="0">
                              <a:solidFill>
                                <a:schemeClr val="tx1">
                                  <a:lumMod val="50000"/>
                                </a:schemeClr>
                              </a:solidFill>
                              <a:latin typeface="Cambria Math" panose="02040503050406030204" pitchFamily="18" charset="0"/>
                            </a:rPr>
                            <m:t>tp</m:t>
                          </m:r>
                          <m:r>
                            <a:rPr lang="en-US" altLang="zh-CN" sz="1400" b="0" i="0" smtClean="0">
                              <a:solidFill>
                                <a:schemeClr val="tx1">
                                  <a:lumMod val="50000"/>
                                </a:schemeClr>
                              </a:solidFill>
                              <a:latin typeface="Cambria Math" panose="02040503050406030204" pitchFamily="18" charset="0"/>
                            </a:rPr>
                            <m:t>+</m:t>
                          </m:r>
                          <m:r>
                            <m:rPr>
                              <m:sty m:val="p"/>
                            </m:rPr>
                            <a:rPr lang="en-US" altLang="zh-CN" sz="1400" b="0" i="0" smtClean="0">
                              <a:solidFill>
                                <a:schemeClr val="tx1">
                                  <a:lumMod val="50000"/>
                                </a:schemeClr>
                              </a:solidFill>
                              <a:latin typeface="Cambria Math" panose="02040503050406030204" pitchFamily="18" charset="0"/>
                            </a:rPr>
                            <m:t>fn</m:t>
                          </m:r>
                        </m:den>
                      </m:f>
                    </m:oMath>
                  </m:oMathPara>
                </a14:m>
                <a:endParaRPr lang="zh-CN" altLang="en-US" sz="1400" dirty="0">
                  <a:solidFill>
                    <a:schemeClr val="tx1">
                      <a:lumMod val="50000"/>
                    </a:schemeClr>
                  </a:solidFill>
                </a:endParaRPr>
              </a:p>
            </p:txBody>
          </p:sp>
        </mc:Choice>
        <mc:Fallback>
          <p:sp>
            <p:nvSpPr>
              <p:cNvPr id="10" name="文本框 9">
                <a:extLst>
                  <a:ext uri="{FF2B5EF4-FFF2-40B4-BE49-F238E27FC236}">
                    <a16:creationId xmlns:a16="http://schemas.microsoft.com/office/drawing/2014/main" id="{C12E151A-72C9-411C-90D7-1FAECF2DB2A5}"/>
                  </a:ext>
                </a:extLst>
              </p:cNvPr>
              <p:cNvSpPr txBox="1">
                <a:spLocks noRot="1" noChangeAspect="1" noMove="1" noResize="1" noEditPoints="1" noAdjustHandles="1" noChangeArrowheads="1" noChangeShapeType="1" noTextEdit="1"/>
              </p:cNvSpPr>
              <p:nvPr/>
            </p:nvSpPr>
            <p:spPr>
              <a:xfrm>
                <a:off x="8809188" y="1690170"/>
                <a:ext cx="1556515" cy="459613"/>
              </a:xfrm>
              <a:prstGeom prst="rect">
                <a:avLst/>
              </a:prstGeom>
              <a:blipFill>
                <a:blip r:embed="rId9"/>
                <a:stretch>
                  <a:fillRect l="-1961" r="-1961" b="-11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6570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CACEBF1-ED01-4EBA-8589-54F94F2A0113}"/>
              </a:ext>
            </a:extLst>
          </p:cNvPr>
          <p:cNvPicPr>
            <a:picLocks noChangeAspect="1"/>
          </p:cNvPicPr>
          <p:nvPr/>
        </p:nvPicPr>
        <p:blipFill>
          <a:blip r:embed="rId3"/>
          <a:stretch>
            <a:fillRect/>
          </a:stretch>
        </p:blipFill>
        <p:spPr>
          <a:xfrm>
            <a:off x="922810" y="1899498"/>
            <a:ext cx="5033506" cy="2557428"/>
          </a:xfrm>
          <a:prstGeom prst="rect">
            <a:avLst/>
          </a:prstGeom>
        </p:spPr>
      </p:pic>
      <p:pic>
        <p:nvPicPr>
          <p:cNvPr id="10" name="图片 9">
            <a:extLst>
              <a:ext uri="{FF2B5EF4-FFF2-40B4-BE49-F238E27FC236}">
                <a16:creationId xmlns:a16="http://schemas.microsoft.com/office/drawing/2014/main" id="{6BBA7B37-490C-43F1-8B10-E46D8DEC8241}"/>
              </a:ext>
            </a:extLst>
          </p:cNvPr>
          <p:cNvPicPr>
            <a:picLocks noChangeAspect="1"/>
          </p:cNvPicPr>
          <p:nvPr/>
        </p:nvPicPr>
        <p:blipFill>
          <a:blip r:embed="rId4"/>
          <a:stretch>
            <a:fillRect/>
          </a:stretch>
        </p:blipFill>
        <p:spPr>
          <a:xfrm>
            <a:off x="6317557" y="1874331"/>
            <a:ext cx="4706015" cy="1182440"/>
          </a:xfrm>
          <a:prstGeom prst="rect">
            <a:avLst/>
          </a:prstGeom>
        </p:spPr>
      </p:pic>
      <p:sp>
        <p:nvSpPr>
          <p:cNvPr id="11" name="文本框 10">
            <a:extLst>
              <a:ext uri="{FF2B5EF4-FFF2-40B4-BE49-F238E27FC236}">
                <a16:creationId xmlns:a16="http://schemas.microsoft.com/office/drawing/2014/main" id="{692B849A-C47C-46AE-B82A-107186DE4684}"/>
              </a:ext>
            </a:extLst>
          </p:cNvPr>
          <p:cNvSpPr txBox="1"/>
          <p:nvPr/>
        </p:nvSpPr>
        <p:spPr>
          <a:xfrm>
            <a:off x="1758323" y="1499388"/>
            <a:ext cx="3362480" cy="400110"/>
          </a:xfrm>
          <a:prstGeom prst="rect">
            <a:avLst/>
          </a:prstGeom>
          <a:noFill/>
        </p:spPr>
        <p:txBody>
          <a:bodyPr wrap="square" rtlCol="0">
            <a:spAutoFit/>
          </a:bodyPr>
          <a:lstStyle/>
          <a:p>
            <a:pPr algn="ctr" defTabSz="913448" eaLnBrk="0" fontAlgn="base" hangingPunct="0">
              <a:spcBef>
                <a:spcPct val="0"/>
              </a:spcBef>
              <a:spcAft>
                <a:spcPct val="0"/>
              </a:spcAft>
            </a:pPr>
            <a:r>
              <a:rPr lang="en-US" sz="2000" dirty="0">
                <a:solidFill>
                  <a:srgbClr val="DCDEE0">
                    <a:lumMod val="10000"/>
                  </a:srgbClr>
                </a:solidFill>
                <a:latin typeface="Helvetica" panose="020B0604020202030204" charset="0"/>
                <a:cs typeface="Helvetica" panose="020B0604020202030204" charset="0"/>
                <a:sym typeface="Helvetica" panose="020B0604020202030204" charset="0"/>
              </a:rPr>
              <a:t>Experiment on CityPersons</a:t>
            </a:r>
          </a:p>
        </p:txBody>
      </p:sp>
      <p:sp>
        <p:nvSpPr>
          <p:cNvPr id="12" name="文本框 11">
            <a:extLst>
              <a:ext uri="{FF2B5EF4-FFF2-40B4-BE49-F238E27FC236}">
                <a16:creationId xmlns:a16="http://schemas.microsoft.com/office/drawing/2014/main" id="{2BC1A493-CE26-4F36-828C-746A7DAF492B}"/>
              </a:ext>
            </a:extLst>
          </p:cNvPr>
          <p:cNvSpPr txBox="1"/>
          <p:nvPr/>
        </p:nvSpPr>
        <p:spPr>
          <a:xfrm>
            <a:off x="7071198" y="1519275"/>
            <a:ext cx="3198734" cy="400110"/>
          </a:xfrm>
          <a:prstGeom prst="rect">
            <a:avLst/>
          </a:prstGeom>
          <a:noFill/>
        </p:spPr>
        <p:txBody>
          <a:bodyPr wrap="square" rtlCol="0">
            <a:spAutoFit/>
          </a:bodyPr>
          <a:lstStyle/>
          <a:p>
            <a:pPr algn="ctr" defTabSz="913448" eaLnBrk="0" fontAlgn="base" hangingPunct="0">
              <a:spcBef>
                <a:spcPct val="0"/>
              </a:spcBef>
              <a:spcAft>
                <a:spcPct val="0"/>
              </a:spcAft>
            </a:pPr>
            <a:r>
              <a:rPr lang="en-US" sz="2000" dirty="0">
                <a:solidFill>
                  <a:srgbClr val="DCDEE0">
                    <a:lumMod val="10000"/>
                  </a:srgbClr>
                </a:solidFill>
                <a:latin typeface="Helvetica" panose="020B0604020202030204" charset="0"/>
                <a:cs typeface="Helvetica" panose="020B0604020202030204" charset="0"/>
                <a:sym typeface="Helvetica" panose="020B0604020202030204" charset="0"/>
              </a:rPr>
              <a:t>Experiment on MS-COCO</a:t>
            </a:r>
          </a:p>
        </p:txBody>
      </p:sp>
      <p:sp>
        <p:nvSpPr>
          <p:cNvPr id="13" name="标题 1">
            <a:extLst>
              <a:ext uri="{FF2B5EF4-FFF2-40B4-BE49-F238E27FC236}">
                <a16:creationId xmlns:a16="http://schemas.microsoft.com/office/drawing/2014/main" id="{84E04246-55C0-40A2-A78C-DBE733AC19DC}"/>
              </a:ext>
            </a:extLst>
          </p:cNvPr>
          <p:cNvSpPr txBox="1">
            <a:spLocks/>
          </p:cNvSpPr>
          <p:nvPr/>
        </p:nvSpPr>
        <p:spPr>
          <a:xfrm>
            <a:off x="588910" y="332656"/>
            <a:ext cx="8387411" cy="604020"/>
          </a:xfrm>
          <a:prstGeom prst="rect">
            <a:avLst/>
          </a:prstGeom>
        </p:spPr>
        <p:txBody>
          <a:bodyPr anchor="t">
            <a:normAutofit/>
          </a:bodyPr>
          <a:lstStyle>
            <a:lvl1pPr algn="l" defTabSz="1826895" rtl="0" eaLnBrk="0" fontAlgn="base" hangingPunct="0">
              <a:lnSpc>
                <a:spcPct val="90000"/>
              </a:lnSpc>
              <a:spcBef>
                <a:spcPct val="0"/>
              </a:spcBef>
              <a:spcAft>
                <a:spcPct val="0"/>
              </a:spcAft>
              <a:defRPr sz="5400" b="1" kern="1200">
                <a:solidFill>
                  <a:srgbClr val="0D57A2"/>
                </a:solidFill>
                <a:latin typeface="微软雅黑" panose="020B0503020204020204" pitchFamily="34" charset="-122"/>
                <a:ea typeface="微软雅黑" panose="020B0503020204020204" pitchFamily="34" charset="-122"/>
                <a:cs typeface="+mj-cs"/>
                <a:sym typeface="Helvetica" panose="020B0604020202030204" charset="0"/>
              </a:defRPr>
            </a:lvl1pPr>
            <a:lvl2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2pPr>
            <a:lvl3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3pPr>
            <a:lvl4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4pPr>
            <a:lvl5pPr algn="l" defTabSz="1826895" rtl="0" eaLnBrk="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5pPr>
            <a:lvl6pPr marL="4572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6pPr>
            <a:lvl7pPr marL="9144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7pPr>
            <a:lvl8pPr marL="13716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8pPr>
            <a:lvl9pPr marL="1828800" algn="l" defTabSz="1826895" rtl="0" fontAlgn="base" hangingPunct="0">
              <a:lnSpc>
                <a:spcPct val="90000"/>
              </a:lnSpc>
              <a:spcBef>
                <a:spcPct val="0"/>
              </a:spcBef>
              <a:spcAft>
                <a:spcPct val="0"/>
              </a:spcAft>
              <a:defRPr sz="6000">
                <a:solidFill>
                  <a:srgbClr val="7F7F7F"/>
                </a:solidFill>
                <a:latin typeface="Helvetica" panose="020B0604020202030204" charset="0"/>
                <a:ea typeface="Helvetica" panose="020B0604020202030204" charset="0"/>
                <a:cs typeface="Helvetica" panose="020B0604020202030204" charset="0"/>
                <a:sym typeface="Helvetica" panose="020B0604020202030204" charset="0"/>
              </a:defRPr>
            </a:lvl9pPr>
          </a:lstStyle>
          <a:p>
            <a:pPr defTabSz="913448"/>
            <a:r>
              <a:rPr lang="en-US" sz="2700" dirty="0">
                <a:cs typeface="Helvetica"/>
              </a:rPr>
              <a:t>Experiments</a:t>
            </a:r>
          </a:p>
        </p:txBody>
      </p:sp>
    </p:spTree>
    <p:extLst>
      <p:ext uri="{BB962C8B-B14F-4D97-AF65-F5344CB8AC3E}">
        <p14:creationId xmlns:p14="http://schemas.microsoft.com/office/powerpoint/2010/main" val="3835070833"/>
      </p:ext>
    </p:extLst>
  </p:cSld>
  <p:clrMapOvr>
    <a:masterClrMapping/>
  </p:clrMapOvr>
</p:sld>
</file>

<file path=ppt/theme/theme1.xml><?xml version="1.0" encoding="utf-8"?>
<a:theme xmlns:a="http://schemas.openxmlformats.org/drawingml/2006/main" name="White">
  <a:themeElements>
    <a:clrScheme name="">
      <a:dk1>
        <a:srgbClr val="7F7F7F"/>
      </a:dk1>
      <a:lt1>
        <a:srgbClr val="FFFFFF"/>
      </a:lt1>
      <a:dk2>
        <a:srgbClr val="53585F"/>
      </a:dk2>
      <a:lt2>
        <a:srgbClr val="DCDEE0"/>
      </a:lt2>
      <a:accent1>
        <a:srgbClr val="0365C0"/>
      </a:accent1>
      <a:accent2>
        <a:srgbClr val="00882B"/>
      </a:accent2>
      <a:accent3>
        <a:srgbClr val="FFFFFF"/>
      </a:accent3>
      <a:accent4>
        <a:srgbClr val="6C6C6C"/>
      </a:accent4>
      <a:accent5>
        <a:srgbClr val="AAB8DC"/>
      </a:accent5>
      <a:accent6>
        <a:srgbClr val="007B26"/>
      </a:accent6>
      <a:hlink>
        <a:srgbClr val="0000FF"/>
      </a:hlink>
      <a:folHlink>
        <a:srgbClr val="FF00FF"/>
      </a:folHlink>
    </a:clrScheme>
    <a:fontScheme name="雅黑">
      <a:majorFont>
        <a:latin typeface="微软雅黑"/>
        <a:ea typeface="微软雅黑"/>
        <a:cs typeface="Helvetica"/>
      </a:majorFont>
      <a:minorFont>
        <a:latin typeface="微软雅黑"/>
        <a:ea typeface="微软雅黑"/>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2700" cap="flat" cmpd="sng" algn="ctr">
          <a:solidFill>
            <a:srgbClr val="000000"/>
          </a:solidFill>
          <a:prstDash val="solid"/>
          <a:miter lim="400000"/>
          <a:headEnd type="none" w="med" len="med"/>
          <a:tailEnd type="none" w="med" len="med"/>
        </a:ln>
      </a:spPr>
      <a:bodyPr vert="horz" wrap="square" lIns="45720" tIns="45720" rIns="45720" bIns="45720" numCol="1" anchor="ctr" anchorCtr="0" compatLnSpc="1">
        <a:spAutoFit/>
      </a:bodyPr>
      <a:lstStyle>
        <a:defPPr marL="0" marR="0" indent="0" algn="l" defTabSz="1826895" rtl="0" eaLnBrk="1" fontAlgn="base" latinLnBrk="0" hangingPunct="0">
          <a:lnSpc>
            <a:spcPct val="100000"/>
          </a:lnSpc>
          <a:spcBef>
            <a:spcPct val="0"/>
          </a:spcBef>
          <a:spcAft>
            <a:spcPct val="0"/>
          </a:spcAft>
          <a:buClrTx/>
          <a:buSzTx/>
          <a:buFontTx/>
          <a:buNone/>
          <a:defRPr kumimoji="0" lang="zh-CN" altLang="zh-CN" sz="3600" b="0" i="0" u="none" strike="noStrike" cap="none" normalizeH="0" baseline="0" smtClean="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defRPr>
        </a:defPPr>
      </a:lstStyle>
    </a:spDef>
    <a:lnDef>
      <a:spPr bwMode="auto">
        <a:xfrm>
          <a:off x="0" y="0"/>
          <a:ext cx="1" cy="1"/>
        </a:xfrm>
        <a:custGeom>
          <a:avLst/>
          <a:gdLst/>
          <a:ahLst/>
          <a:cxnLst/>
          <a:rect l="0" t="0" r="0" b="0"/>
          <a:pathLst/>
        </a:custGeom>
        <a:solidFill>
          <a:srgbClr val="FFFFFF"/>
        </a:solidFill>
        <a:ln w="12700" cap="flat" cmpd="sng" algn="ctr">
          <a:solidFill>
            <a:srgbClr val="000000"/>
          </a:solidFill>
          <a:prstDash val="solid"/>
          <a:miter lim="400000"/>
          <a:headEnd type="none" w="med" len="med"/>
          <a:tailEnd type="none" w="med" len="med"/>
        </a:ln>
      </a:spPr>
      <a:bodyPr vert="horz" wrap="square" lIns="45720" tIns="45720" rIns="45720" bIns="45720" numCol="1" anchor="ctr" anchorCtr="0" compatLnSpc="1">
        <a:spAutoFit/>
      </a:bodyPr>
      <a:lstStyle>
        <a:defPPr marL="0" marR="0" indent="0" algn="l" defTabSz="1826895" rtl="0" eaLnBrk="1" fontAlgn="base" latinLnBrk="0" hangingPunct="0">
          <a:lnSpc>
            <a:spcPct val="100000"/>
          </a:lnSpc>
          <a:spcBef>
            <a:spcPct val="0"/>
          </a:spcBef>
          <a:spcAft>
            <a:spcPct val="0"/>
          </a:spcAft>
          <a:buClrTx/>
          <a:buSzTx/>
          <a:buFontTx/>
          <a:buNone/>
          <a:defRPr kumimoji="0" lang="zh-CN" altLang="zh-CN" sz="3600" b="0" i="0" u="none" strike="noStrike" cap="none" normalizeH="0" baseline="0" smtClean="0">
            <a:ln>
              <a:noFill/>
            </a:ln>
            <a:solidFill>
              <a:srgbClr val="7F7F7F"/>
            </a:solidFill>
            <a:effectLst/>
            <a:latin typeface="Helvetica" panose="020B0604020202030204" charset="0"/>
            <a:ea typeface="Helvetica" panose="020B0604020202030204" charset="0"/>
            <a:cs typeface="Helvetica" panose="020B0604020202030204" charset="0"/>
            <a:sym typeface="Helvetica" panose="020B060402020203020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2733</TotalTime>
  <Words>2857</Words>
  <Application>Microsoft Office PowerPoint</Application>
  <PresentationFormat>宽屏</PresentationFormat>
  <Paragraphs>166</Paragraphs>
  <Slides>11</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等线</vt:lpstr>
      <vt:lpstr>微软雅黑</vt:lpstr>
      <vt:lpstr>Arial</vt:lpstr>
      <vt:lpstr>Cambria Math</vt:lpstr>
      <vt:lpstr>Helvetica</vt:lpstr>
      <vt:lpstr>Times New Roman</vt:lpstr>
      <vt:lpstr>Wingdings</vt:lpstr>
      <vt:lpstr>White</vt:lpstr>
      <vt:lpstr>Detection in Crowded Scenes:  One Proposal, Multiple Predictions</vt:lpstr>
      <vt:lpstr>Detection in Crowded Scenes: More challenging</vt:lpstr>
      <vt:lpstr>Previous Methods</vt:lpstr>
      <vt:lpstr>Our Approach: Multiple Detection</vt:lpstr>
      <vt:lpstr>Our Approach: Multiple Detection</vt:lpstr>
      <vt:lpstr>EMD Loss: A Set Distance Measurement</vt:lpstr>
      <vt:lpstr>Set-NMS: Skip the Suppression in Same Set</vt:lpstr>
      <vt:lpstr>Experiments: Main Results and Ablation Study</vt:lpstr>
      <vt:lpstr>PowerPoint 演示文稿</vt:lpstr>
      <vt:lpstr>Comparison with SOTA</vt:lpstr>
      <vt:lpstr>Visual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ee L</dc:creator>
  <cp:lastModifiedBy>ee L</cp:lastModifiedBy>
  <cp:revision>86</cp:revision>
  <dcterms:created xsi:type="dcterms:W3CDTF">2020-05-06T01:14:31Z</dcterms:created>
  <dcterms:modified xsi:type="dcterms:W3CDTF">2020-05-10T14:18:02Z</dcterms:modified>
</cp:coreProperties>
</file>